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Canva Sans 1" charset="1" panose="020B0503030501040103"/>
      <p:regular r:id="rId11"/>
    </p:embeddedFont>
    <p:embeddedFont>
      <p:font typeface="Canva Sans 1 Bold" charset="1" panose="020B0803030501040103"/>
      <p:regular r:id="rId12"/>
    </p:embeddedFont>
    <p:embeddedFont>
      <p:font typeface="Canva Sans 1 Italics" charset="1" panose="020B0503030501040103"/>
      <p:regular r:id="rId13"/>
    </p:embeddedFont>
    <p:embeddedFont>
      <p:font typeface="Canva Sans 1 Bold Italics" charset="1" panose="020B0803030501040103"/>
      <p:regular r:id="rId14"/>
    </p:embeddedFont>
    <p:embeddedFont>
      <p:font typeface="Canva Sans 2" charset="1" panose="020B0503030501040103"/>
      <p:regular r:id="rId15"/>
    </p:embeddedFont>
    <p:embeddedFont>
      <p:font typeface="Canva Sans 2 Bold" charset="1" panose="020B0803030501040103"/>
      <p:regular r:id="rId16"/>
    </p:embeddedFont>
    <p:embeddedFont>
      <p:font typeface="Canva Sans 2 Italics" charset="1" panose="020B0503030501040103"/>
      <p:regular r:id="rId17"/>
    </p:embeddedFont>
    <p:embeddedFont>
      <p:font typeface="Canva Sans 2 Bold Italics" charset="1" panose="020B0803030501040103"/>
      <p:regular r:id="rId18"/>
    </p:embeddedFont>
    <p:embeddedFont>
      <p:font typeface="Canva Sans 2 Medium" charset="1" panose="020B0603030501040103"/>
      <p:regular r:id="rId19"/>
    </p:embeddedFont>
    <p:embeddedFont>
      <p:font typeface="Canva Sans 2 Medium Italics" charset="1" panose="020B0603030501040103"/>
      <p:regular r:id="rId20"/>
    </p:embeddedFont>
    <p:embeddedFont>
      <p:font typeface="Aileron" charset="1" panose="00000500000000000000"/>
      <p:regular r:id="rId21"/>
    </p:embeddedFont>
    <p:embeddedFont>
      <p:font typeface="Aileron Bold" charset="1" panose="00000800000000000000"/>
      <p:regular r:id="rId22"/>
    </p:embeddedFont>
    <p:embeddedFont>
      <p:font typeface="Aileron Italics" charset="1" panose="00000500000000000000"/>
      <p:regular r:id="rId23"/>
    </p:embeddedFont>
    <p:embeddedFont>
      <p:font typeface="Aileron Bold Italics" charset="1" panose="00000800000000000000"/>
      <p:regular r:id="rId24"/>
    </p:embeddedFont>
    <p:embeddedFont>
      <p:font typeface="Aileron Thin" charset="1" panose="00000300000000000000"/>
      <p:regular r:id="rId25"/>
    </p:embeddedFont>
    <p:embeddedFont>
      <p:font typeface="Aileron Thin Italics" charset="1" panose="00000300000000000000"/>
      <p:regular r:id="rId26"/>
    </p:embeddedFont>
    <p:embeddedFont>
      <p:font typeface="Aileron Light" charset="1" panose="00000400000000000000"/>
      <p:regular r:id="rId27"/>
    </p:embeddedFont>
    <p:embeddedFont>
      <p:font typeface="Aileron Light Italics" charset="1" panose="00000400000000000000"/>
      <p:regular r:id="rId28"/>
    </p:embeddedFont>
    <p:embeddedFont>
      <p:font typeface="Aileron Ultra-Bold" charset="1" panose="00000A00000000000000"/>
      <p:regular r:id="rId29"/>
    </p:embeddedFont>
    <p:embeddedFont>
      <p:font typeface="Aileron Ultra-Bold Italics" charset="1" panose="00000A00000000000000"/>
      <p:regular r:id="rId30"/>
    </p:embeddedFont>
    <p:embeddedFont>
      <p:font typeface="Aileron Heavy" charset="1" panose="00000A00000000000000"/>
      <p:regular r:id="rId31"/>
    </p:embeddedFont>
    <p:embeddedFont>
      <p:font typeface="Aileron Heavy Italics" charset="1" panose="00000A00000000000000"/>
      <p:regular r:id="rId32"/>
    </p:embeddedFont>
    <p:embeddedFont>
      <p:font typeface="Ethnocentric" charset="1" panose="020006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jpeg" Type="http://schemas.openxmlformats.org/officeDocument/2006/relationships/image"/><Relationship Id="rId2" Target="../media/image5.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8.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3.jpeg" Type="http://schemas.openxmlformats.org/officeDocument/2006/relationships/image"/><Relationship Id="rId6" Target="../media/image2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3.jpeg" Type="http://schemas.openxmlformats.org/officeDocument/2006/relationships/image"/><Relationship Id="rId6" Target="../media/image2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646" t="0" r="-10646" b="0"/>
            </a:stretch>
          </a:blipFill>
        </p:spPr>
      </p:sp>
      <p:sp>
        <p:nvSpPr>
          <p:cNvPr name="Freeform 3" id="3"/>
          <p:cNvSpPr/>
          <p:nvPr/>
        </p:nvSpPr>
        <p:spPr>
          <a:xfrm flipH="false" flipV="false" rot="0">
            <a:off x="-140104" y="-28787"/>
            <a:ext cx="18949218" cy="12624916"/>
          </a:xfrm>
          <a:custGeom>
            <a:avLst/>
            <a:gdLst/>
            <a:ahLst/>
            <a:cxnLst/>
            <a:rect r="r" b="b" t="t" l="l"/>
            <a:pathLst>
              <a:path h="12624916" w="18949218">
                <a:moveTo>
                  <a:pt x="0" y="0"/>
                </a:moveTo>
                <a:lnTo>
                  <a:pt x="18949218" y="0"/>
                </a:lnTo>
                <a:lnTo>
                  <a:pt x="18949218" y="12624917"/>
                </a:lnTo>
                <a:lnTo>
                  <a:pt x="0" y="12624917"/>
                </a:lnTo>
                <a:lnTo>
                  <a:pt x="0" y="0"/>
                </a:lnTo>
                <a:close/>
              </a:path>
            </a:pathLst>
          </a:custGeom>
          <a:blipFill>
            <a:blip r:embed="rId3">
              <a:alphaModFix amt="15000"/>
            </a:blip>
            <a:stretch>
              <a:fillRect l="0" t="0" r="0" b="0"/>
            </a:stretch>
          </a:blipFill>
        </p:spPr>
      </p:sp>
      <p:grpSp>
        <p:nvGrpSpPr>
          <p:cNvPr name="Group 4" id="4"/>
          <p:cNvGrpSpPr>
            <a:grpSpLocks noChangeAspect="true"/>
          </p:cNvGrpSpPr>
          <p:nvPr/>
        </p:nvGrpSpPr>
        <p:grpSpPr>
          <a:xfrm rot="-175539">
            <a:off x="8858701" y="378206"/>
            <a:ext cx="15100059" cy="10968683"/>
            <a:chOff x="0" y="0"/>
            <a:chExt cx="6350000" cy="4612640"/>
          </a:xfrm>
        </p:grpSpPr>
        <p:sp>
          <p:nvSpPr>
            <p:cNvPr name="Freeform 5" id="5"/>
            <p:cNvSpPr/>
            <p:nvPr/>
          </p:nvSpPr>
          <p:spPr>
            <a:xfrm flipH="false" flipV="false" rot="0">
              <a:off x="0" y="0"/>
              <a:ext cx="6350000" cy="4612640"/>
            </a:xfrm>
            <a:custGeom>
              <a:avLst/>
              <a:gdLst/>
              <a:ahLst/>
              <a:cxnLst/>
              <a:rect r="r" b="b" t="t" l="l"/>
              <a:pathLst>
                <a:path h="4612640" w="6350000">
                  <a:moveTo>
                    <a:pt x="0" y="2670810"/>
                  </a:moveTo>
                  <a:lnTo>
                    <a:pt x="1606550" y="4612640"/>
                  </a:lnTo>
                  <a:lnTo>
                    <a:pt x="4968240" y="4612640"/>
                  </a:lnTo>
                  <a:lnTo>
                    <a:pt x="4968240" y="2670810"/>
                  </a:lnTo>
                  <a:lnTo>
                    <a:pt x="6350000" y="0"/>
                  </a:lnTo>
                  <a:lnTo>
                    <a:pt x="0" y="0"/>
                  </a:lnTo>
                  <a:close/>
                </a:path>
              </a:pathLst>
            </a:custGeom>
            <a:blipFill>
              <a:blip r:embed="rId4"/>
              <a:stretch>
                <a:fillRect l="-4462" t="0" r="-4462" b="0"/>
              </a:stretch>
            </a:blipFill>
          </p:spPr>
        </p:sp>
      </p:grpSp>
      <p:grpSp>
        <p:nvGrpSpPr>
          <p:cNvPr name="Group 6" id="6"/>
          <p:cNvGrpSpPr>
            <a:grpSpLocks noChangeAspect="true"/>
          </p:cNvGrpSpPr>
          <p:nvPr/>
        </p:nvGrpSpPr>
        <p:grpSpPr>
          <a:xfrm rot="-169343">
            <a:off x="8621788" y="816048"/>
            <a:ext cx="13272249" cy="9640962"/>
            <a:chOff x="0" y="0"/>
            <a:chExt cx="6350000" cy="4612640"/>
          </a:xfrm>
        </p:grpSpPr>
        <p:sp>
          <p:nvSpPr>
            <p:cNvPr name="Freeform 7" id="7"/>
            <p:cNvSpPr/>
            <p:nvPr/>
          </p:nvSpPr>
          <p:spPr>
            <a:xfrm flipH="false" flipV="false" rot="0">
              <a:off x="0" y="0"/>
              <a:ext cx="6350000" cy="4612640"/>
            </a:xfrm>
            <a:custGeom>
              <a:avLst/>
              <a:gdLst/>
              <a:ahLst/>
              <a:cxnLst/>
              <a:rect r="r" b="b" t="t" l="l"/>
              <a:pathLst>
                <a:path h="4612640" w="6350000">
                  <a:moveTo>
                    <a:pt x="0" y="2670810"/>
                  </a:moveTo>
                  <a:lnTo>
                    <a:pt x="1606550" y="4612640"/>
                  </a:lnTo>
                  <a:lnTo>
                    <a:pt x="4968240" y="4612640"/>
                  </a:lnTo>
                  <a:lnTo>
                    <a:pt x="4968240" y="2670810"/>
                  </a:lnTo>
                  <a:lnTo>
                    <a:pt x="6350000" y="0"/>
                  </a:lnTo>
                  <a:lnTo>
                    <a:pt x="0" y="0"/>
                  </a:lnTo>
                  <a:close/>
                </a:path>
              </a:pathLst>
            </a:custGeom>
            <a:blipFill>
              <a:blip r:embed="rId5">
                <a:alphaModFix amt="84000"/>
              </a:blip>
              <a:stretch>
                <a:fillRect l="0" t="-2656" r="0" b="-2656"/>
              </a:stretch>
            </a:blipFill>
          </p:spPr>
        </p:sp>
      </p:grpSp>
      <p:grpSp>
        <p:nvGrpSpPr>
          <p:cNvPr name="Group 8" id="8"/>
          <p:cNvGrpSpPr/>
          <p:nvPr/>
        </p:nvGrpSpPr>
        <p:grpSpPr>
          <a:xfrm rot="-1342433">
            <a:off x="-2308533" y="1057161"/>
            <a:ext cx="5154237" cy="208999"/>
            <a:chOff x="0" y="0"/>
            <a:chExt cx="1357495" cy="55045"/>
          </a:xfrm>
        </p:grpSpPr>
        <p:sp>
          <p:nvSpPr>
            <p:cNvPr name="Freeform 9" id="9"/>
            <p:cNvSpPr/>
            <p:nvPr/>
          </p:nvSpPr>
          <p:spPr>
            <a:xfrm flipH="false" flipV="false" rot="0">
              <a:off x="0" y="0"/>
              <a:ext cx="1357495" cy="55045"/>
            </a:xfrm>
            <a:custGeom>
              <a:avLst/>
              <a:gdLst/>
              <a:ahLst/>
              <a:cxnLst/>
              <a:rect r="r" b="b" t="t" l="l"/>
              <a:pathLst>
                <a:path h="55045" w="1357495">
                  <a:moveTo>
                    <a:pt x="0" y="0"/>
                  </a:moveTo>
                  <a:lnTo>
                    <a:pt x="1357495" y="0"/>
                  </a:lnTo>
                  <a:lnTo>
                    <a:pt x="1357495" y="55045"/>
                  </a:lnTo>
                  <a:lnTo>
                    <a:pt x="0" y="55045"/>
                  </a:lnTo>
                  <a:close/>
                </a:path>
              </a:pathLst>
            </a:custGeom>
            <a:solidFill>
              <a:srgbClr val="2D8BBA"/>
            </a:solidFill>
          </p:spPr>
        </p:sp>
        <p:sp>
          <p:nvSpPr>
            <p:cNvPr name="TextBox 10" id="10"/>
            <p:cNvSpPr txBox="true"/>
            <p:nvPr/>
          </p:nvSpPr>
          <p:spPr>
            <a:xfrm>
              <a:off x="0" y="-57150"/>
              <a:ext cx="1357495" cy="11219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1657338">
            <a:off x="5177154" y="9864075"/>
            <a:ext cx="5154237" cy="180908"/>
            <a:chOff x="0" y="0"/>
            <a:chExt cx="1357495" cy="47647"/>
          </a:xfrm>
        </p:grpSpPr>
        <p:sp>
          <p:nvSpPr>
            <p:cNvPr name="Freeform 12" id="12"/>
            <p:cNvSpPr/>
            <p:nvPr/>
          </p:nvSpPr>
          <p:spPr>
            <a:xfrm flipH="false" flipV="false" rot="0">
              <a:off x="0" y="0"/>
              <a:ext cx="1357495" cy="47647"/>
            </a:xfrm>
            <a:custGeom>
              <a:avLst/>
              <a:gdLst/>
              <a:ahLst/>
              <a:cxnLst/>
              <a:rect r="r" b="b" t="t" l="l"/>
              <a:pathLst>
                <a:path h="47647" w="1357495">
                  <a:moveTo>
                    <a:pt x="0" y="0"/>
                  </a:moveTo>
                  <a:lnTo>
                    <a:pt x="1357495" y="0"/>
                  </a:lnTo>
                  <a:lnTo>
                    <a:pt x="1357495" y="47647"/>
                  </a:lnTo>
                  <a:lnTo>
                    <a:pt x="0" y="47647"/>
                  </a:lnTo>
                  <a:close/>
                </a:path>
              </a:pathLst>
            </a:custGeom>
            <a:solidFill>
              <a:srgbClr val="2D8BBA"/>
            </a:solidFill>
          </p:spPr>
        </p:sp>
        <p:sp>
          <p:nvSpPr>
            <p:cNvPr name="TextBox 13" id="13"/>
            <p:cNvSpPr txBox="true"/>
            <p:nvPr/>
          </p:nvSpPr>
          <p:spPr>
            <a:xfrm>
              <a:off x="0" y="-57150"/>
              <a:ext cx="1357495" cy="104797"/>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1342433">
            <a:off x="-3787682" y="2134772"/>
            <a:ext cx="5154237" cy="208999"/>
            <a:chOff x="0" y="0"/>
            <a:chExt cx="1357495" cy="55045"/>
          </a:xfrm>
        </p:grpSpPr>
        <p:sp>
          <p:nvSpPr>
            <p:cNvPr name="Freeform 15" id="15"/>
            <p:cNvSpPr/>
            <p:nvPr/>
          </p:nvSpPr>
          <p:spPr>
            <a:xfrm flipH="false" flipV="false" rot="0">
              <a:off x="0" y="0"/>
              <a:ext cx="1357495" cy="55045"/>
            </a:xfrm>
            <a:custGeom>
              <a:avLst/>
              <a:gdLst/>
              <a:ahLst/>
              <a:cxnLst/>
              <a:rect r="r" b="b" t="t" l="l"/>
              <a:pathLst>
                <a:path h="55045" w="1357495">
                  <a:moveTo>
                    <a:pt x="0" y="0"/>
                  </a:moveTo>
                  <a:lnTo>
                    <a:pt x="1357495" y="0"/>
                  </a:lnTo>
                  <a:lnTo>
                    <a:pt x="1357495" y="55045"/>
                  </a:lnTo>
                  <a:lnTo>
                    <a:pt x="0" y="55045"/>
                  </a:lnTo>
                  <a:close/>
                </a:path>
              </a:pathLst>
            </a:custGeom>
            <a:solidFill>
              <a:srgbClr val="0C2E5E"/>
            </a:solidFill>
          </p:spPr>
        </p:sp>
        <p:sp>
          <p:nvSpPr>
            <p:cNvPr name="TextBox 16" id="16"/>
            <p:cNvSpPr txBox="true"/>
            <p:nvPr/>
          </p:nvSpPr>
          <p:spPr>
            <a:xfrm>
              <a:off x="0" y="-57150"/>
              <a:ext cx="1357495" cy="112195"/>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1657338">
            <a:off x="5507660" y="10333147"/>
            <a:ext cx="5154237" cy="208999"/>
            <a:chOff x="0" y="0"/>
            <a:chExt cx="1357495" cy="55045"/>
          </a:xfrm>
        </p:grpSpPr>
        <p:sp>
          <p:nvSpPr>
            <p:cNvPr name="Freeform 18" id="18"/>
            <p:cNvSpPr/>
            <p:nvPr/>
          </p:nvSpPr>
          <p:spPr>
            <a:xfrm flipH="false" flipV="false" rot="0">
              <a:off x="0" y="0"/>
              <a:ext cx="1357495" cy="55045"/>
            </a:xfrm>
            <a:custGeom>
              <a:avLst/>
              <a:gdLst/>
              <a:ahLst/>
              <a:cxnLst/>
              <a:rect r="r" b="b" t="t" l="l"/>
              <a:pathLst>
                <a:path h="55045" w="1357495">
                  <a:moveTo>
                    <a:pt x="0" y="0"/>
                  </a:moveTo>
                  <a:lnTo>
                    <a:pt x="1357495" y="0"/>
                  </a:lnTo>
                  <a:lnTo>
                    <a:pt x="1357495" y="55045"/>
                  </a:lnTo>
                  <a:lnTo>
                    <a:pt x="0" y="55045"/>
                  </a:lnTo>
                  <a:close/>
                </a:path>
              </a:pathLst>
            </a:custGeom>
            <a:solidFill>
              <a:srgbClr val="0C2E5E"/>
            </a:solidFill>
          </p:spPr>
        </p:sp>
        <p:sp>
          <p:nvSpPr>
            <p:cNvPr name="TextBox 19" id="19"/>
            <p:cNvSpPr txBox="true"/>
            <p:nvPr/>
          </p:nvSpPr>
          <p:spPr>
            <a:xfrm>
              <a:off x="0" y="-57150"/>
              <a:ext cx="1357495" cy="112195"/>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623390" y="2032912"/>
            <a:ext cx="8115300" cy="2656204"/>
          </a:xfrm>
          <a:prstGeom prst="rect">
            <a:avLst/>
          </a:prstGeom>
        </p:spPr>
        <p:txBody>
          <a:bodyPr anchor="t" rtlCol="false" tIns="0" lIns="0" bIns="0" rIns="0">
            <a:spAutoFit/>
          </a:bodyPr>
          <a:lstStyle/>
          <a:p>
            <a:pPr>
              <a:lnSpc>
                <a:spcPts val="5320"/>
              </a:lnSpc>
            </a:pPr>
            <a:r>
              <a:rPr lang="en-US" sz="3800">
                <a:solidFill>
                  <a:srgbClr val="226384"/>
                </a:solidFill>
                <a:latin typeface="Ethnocentric"/>
              </a:rPr>
              <a:t>BIRD SOUND RECOGNITION USING A</a:t>
            </a:r>
          </a:p>
          <a:p>
            <a:pPr>
              <a:lnSpc>
                <a:spcPts val="5320"/>
              </a:lnSpc>
              <a:spcBef>
                <a:spcPct val="0"/>
              </a:spcBef>
            </a:pPr>
            <a:r>
              <a:rPr lang="en-US" sz="3800">
                <a:solidFill>
                  <a:srgbClr val="226384"/>
                </a:solidFill>
                <a:latin typeface="Ethnocentric"/>
              </a:rPr>
              <a:t>CONVOLUTIONAL NEURAL NETWORK</a:t>
            </a:r>
          </a:p>
        </p:txBody>
      </p:sp>
      <p:sp>
        <p:nvSpPr>
          <p:cNvPr name="TextBox 21" id="21"/>
          <p:cNvSpPr txBox="true"/>
          <p:nvPr/>
        </p:nvSpPr>
        <p:spPr>
          <a:xfrm rot="0">
            <a:off x="642440" y="6321772"/>
            <a:ext cx="6076745" cy="2357755"/>
          </a:xfrm>
          <a:prstGeom prst="rect">
            <a:avLst/>
          </a:prstGeom>
        </p:spPr>
        <p:txBody>
          <a:bodyPr anchor="t" rtlCol="false" tIns="0" lIns="0" bIns="0" rIns="0">
            <a:spAutoFit/>
          </a:bodyPr>
          <a:lstStyle/>
          <a:p>
            <a:pPr algn="just">
              <a:lnSpc>
                <a:spcPts val="3709"/>
              </a:lnSpc>
            </a:pPr>
            <a:r>
              <a:rPr lang="en-US" sz="3499">
                <a:solidFill>
                  <a:srgbClr val="226384"/>
                </a:solidFill>
                <a:latin typeface="Aileron Bold"/>
              </a:rPr>
              <a:t>Created By: </a:t>
            </a:r>
          </a:p>
          <a:p>
            <a:pPr algn="just">
              <a:lnSpc>
                <a:spcPts val="3709"/>
              </a:lnSpc>
            </a:pPr>
          </a:p>
          <a:p>
            <a:pPr algn="just">
              <a:lnSpc>
                <a:spcPts val="3709"/>
              </a:lnSpc>
            </a:pPr>
            <a:r>
              <a:rPr lang="en-US" sz="3499">
                <a:solidFill>
                  <a:srgbClr val="226384"/>
                </a:solidFill>
                <a:latin typeface="Aileron Bold"/>
              </a:rPr>
              <a:t>NIRNOY CHANDRA SARKER</a:t>
            </a:r>
          </a:p>
          <a:p>
            <a:pPr algn="just">
              <a:lnSpc>
                <a:spcPts val="3709"/>
              </a:lnSpc>
            </a:pPr>
            <a:r>
              <a:rPr lang="en-US" sz="3499">
                <a:solidFill>
                  <a:srgbClr val="226384"/>
                </a:solidFill>
                <a:latin typeface="Aileron Bold"/>
              </a:rPr>
              <a:t>ID- 20101043</a:t>
            </a:r>
          </a:p>
          <a:p>
            <a:pPr algn="just">
              <a:lnSpc>
                <a:spcPts val="3709"/>
              </a:lnSpc>
            </a:pPr>
            <a:r>
              <a:rPr lang="en-US" sz="3499">
                <a:solidFill>
                  <a:srgbClr val="226384"/>
                </a:solidFill>
                <a:latin typeface="Aileron Bold"/>
              </a:rPr>
              <a:t>SECTION- 02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6651" t="-9333" r="0" b="-29093"/>
            </a:stretch>
          </a:blipFill>
        </p:spPr>
      </p:sp>
      <p:sp>
        <p:nvSpPr>
          <p:cNvPr name="Freeform 3" id="3"/>
          <p:cNvSpPr/>
          <p:nvPr/>
        </p:nvSpPr>
        <p:spPr>
          <a:xfrm flipH="false" flipV="false" rot="0">
            <a:off x="7770065" y="2847288"/>
            <a:ext cx="1317347" cy="1418408"/>
          </a:xfrm>
          <a:custGeom>
            <a:avLst/>
            <a:gdLst/>
            <a:ahLst/>
            <a:cxnLst/>
            <a:rect r="r" b="b" t="t" l="l"/>
            <a:pathLst>
              <a:path h="1418408" w="1317347">
                <a:moveTo>
                  <a:pt x="0" y="0"/>
                </a:moveTo>
                <a:lnTo>
                  <a:pt x="1317347" y="0"/>
                </a:lnTo>
                <a:lnTo>
                  <a:pt x="1317347" y="1418408"/>
                </a:lnTo>
                <a:lnTo>
                  <a:pt x="0" y="14184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9531973" y="-1350169"/>
            <a:ext cx="10042739" cy="10103986"/>
            <a:chOff x="0" y="0"/>
            <a:chExt cx="6222340" cy="6260287"/>
          </a:xfrm>
        </p:grpSpPr>
        <p:sp>
          <p:nvSpPr>
            <p:cNvPr name="Freeform 5" id="5"/>
            <p:cNvSpPr/>
            <p:nvPr/>
          </p:nvSpPr>
          <p:spPr>
            <a:xfrm flipH="false" flipV="false" rot="0">
              <a:off x="0" y="0"/>
              <a:ext cx="6222365" cy="6260338"/>
            </a:xfrm>
            <a:custGeom>
              <a:avLst/>
              <a:gdLst/>
              <a:ahLst/>
              <a:cxnLst/>
              <a:rect r="r" b="b" t="t" l="l"/>
              <a:pathLst>
                <a:path h="6260338" w="6222365">
                  <a:moveTo>
                    <a:pt x="3111119" y="0"/>
                  </a:moveTo>
                  <a:lnTo>
                    <a:pt x="0" y="3111119"/>
                  </a:lnTo>
                  <a:lnTo>
                    <a:pt x="0" y="3149092"/>
                  </a:lnTo>
                  <a:lnTo>
                    <a:pt x="3111119" y="6260338"/>
                  </a:lnTo>
                  <a:lnTo>
                    <a:pt x="6222365" y="3149092"/>
                  </a:lnTo>
                  <a:lnTo>
                    <a:pt x="6222365" y="3111119"/>
                  </a:lnTo>
                  <a:lnTo>
                    <a:pt x="3111119" y="0"/>
                  </a:lnTo>
                  <a:close/>
                </a:path>
              </a:pathLst>
            </a:custGeom>
            <a:blipFill>
              <a:blip r:embed="rId5"/>
              <a:stretch>
                <a:fillRect l="-59956" t="0" r="-59956" b="0"/>
              </a:stretch>
            </a:blipFill>
          </p:spPr>
        </p:sp>
      </p:grpSp>
      <p:grpSp>
        <p:nvGrpSpPr>
          <p:cNvPr name="Group 6" id="6"/>
          <p:cNvGrpSpPr>
            <a:grpSpLocks noChangeAspect="true"/>
          </p:cNvGrpSpPr>
          <p:nvPr/>
        </p:nvGrpSpPr>
        <p:grpSpPr>
          <a:xfrm rot="0">
            <a:off x="9664170" y="-1217166"/>
            <a:ext cx="9778345" cy="9837979"/>
            <a:chOff x="0" y="0"/>
            <a:chExt cx="6222340" cy="6260287"/>
          </a:xfrm>
        </p:grpSpPr>
        <p:sp>
          <p:nvSpPr>
            <p:cNvPr name="Freeform 7" id="7"/>
            <p:cNvSpPr/>
            <p:nvPr/>
          </p:nvSpPr>
          <p:spPr>
            <a:xfrm flipH="false" flipV="false" rot="0">
              <a:off x="0" y="0"/>
              <a:ext cx="6222365" cy="6260338"/>
            </a:xfrm>
            <a:custGeom>
              <a:avLst/>
              <a:gdLst/>
              <a:ahLst/>
              <a:cxnLst/>
              <a:rect r="r" b="b" t="t" l="l"/>
              <a:pathLst>
                <a:path h="6260338" w="6222365">
                  <a:moveTo>
                    <a:pt x="3111119" y="0"/>
                  </a:moveTo>
                  <a:lnTo>
                    <a:pt x="0" y="3111119"/>
                  </a:lnTo>
                  <a:lnTo>
                    <a:pt x="0" y="3149092"/>
                  </a:lnTo>
                  <a:lnTo>
                    <a:pt x="3111119" y="6260338"/>
                  </a:lnTo>
                  <a:lnTo>
                    <a:pt x="6222365" y="3149092"/>
                  </a:lnTo>
                  <a:lnTo>
                    <a:pt x="6222365" y="3111119"/>
                  </a:lnTo>
                  <a:lnTo>
                    <a:pt x="3111119" y="0"/>
                  </a:lnTo>
                  <a:close/>
                </a:path>
              </a:pathLst>
            </a:custGeom>
            <a:blipFill>
              <a:blip r:embed="rId6"/>
              <a:stretch>
                <a:fillRect l="-25504" t="0" r="-25504" b="0"/>
              </a:stretch>
            </a:blipFill>
          </p:spPr>
        </p:sp>
      </p:grpSp>
      <p:grpSp>
        <p:nvGrpSpPr>
          <p:cNvPr name="Group 8" id="8"/>
          <p:cNvGrpSpPr/>
          <p:nvPr/>
        </p:nvGrpSpPr>
        <p:grpSpPr>
          <a:xfrm rot="-10800000">
            <a:off x="-1553349" y="-1350169"/>
            <a:ext cx="5864292" cy="2700338"/>
            <a:chOff x="0" y="0"/>
            <a:chExt cx="1544505" cy="711200"/>
          </a:xfrm>
        </p:grpSpPr>
        <p:sp>
          <p:nvSpPr>
            <p:cNvPr name="Freeform 9" id="9"/>
            <p:cNvSpPr/>
            <p:nvPr/>
          </p:nvSpPr>
          <p:spPr>
            <a:xfrm flipH="false" flipV="false" rot="0">
              <a:off x="0" y="0"/>
              <a:ext cx="1544505" cy="711200"/>
            </a:xfrm>
            <a:custGeom>
              <a:avLst/>
              <a:gdLst/>
              <a:ahLst/>
              <a:cxnLst/>
              <a:rect r="r" b="b" t="t" l="l"/>
              <a:pathLst>
                <a:path h="711200" w="1544505">
                  <a:moveTo>
                    <a:pt x="772252" y="0"/>
                  </a:moveTo>
                  <a:lnTo>
                    <a:pt x="1544505" y="711200"/>
                  </a:lnTo>
                  <a:lnTo>
                    <a:pt x="0" y="711200"/>
                  </a:lnTo>
                  <a:lnTo>
                    <a:pt x="772252" y="0"/>
                  </a:lnTo>
                  <a:close/>
                </a:path>
              </a:pathLst>
            </a:custGeom>
            <a:solidFill>
              <a:srgbClr val="000000">
                <a:alpha val="0"/>
              </a:srgbClr>
            </a:solidFill>
            <a:ln w="57150" cap="sq">
              <a:solidFill>
                <a:srgbClr val="FFFFFF"/>
              </a:solidFill>
              <a:prstDash val="solid"/>
              <a:miter/>
            </a:ln>
          </p:spPr>
        </p:sp>
        <p:sp>
          <p:nvSpPr>
            <p:cNvPr name="TextBox 10" id="10"/>
            <p:cNvSpPr txBox="true"/>
            <p:nvPr/>
          </p:nvSpPr>
          <p:spPr>
            <a:xfrm>
              <a:off x="241329" y="273050"/>
              <a:ext cx="1061847" cy="3873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7215539" y="8776097"/>
            <a:ext cx="5864292" cy="2700338"/>
            <a:chOff x="0" y="0"/>
            <a:chExt cx="1544505" cy="711200"/>
          </a:xfrm>
        </p:grpSpPr>
        <p:sp>
          <p:nvSpPr>
            <p:cNvPr name="Freeform 12" id="12"/>
            <p:cNvSpPr/>
            <p:nvPr/>
          </p:nvSpPr>
          <p:spPr>
            <a:xfrm flipH="false" flipV="false" rot="0">
              <a:off x="0" y="0"/>
              <a:ext cx="1544505" cy="711200"/>
            </a:xfrm>
            <a:custGeom>
              <a:avLst/>
              <a:gdLst/>
              <a:ahLst/>
              <a:cxnLst/>
              <a:rect r="r" b="b" t="t" l="l"/>
              <a:pathLst>
                <a:path h="711200" w="1544505">
                  <a:moveTo>
                    <a:pt x="772252" y="0"/>
                  </a:moveTo>
                  <a:lnTo>
                    <a:pt x="1544505" y="711200"/>
                  </a:lnTo>
                  <a:lnTo>
                    <a:pt x="0" y="711200"/>
                  </a:lnTo>
                  <a:lnTo>
                    <a:pt x="772252" y="0"/>
                  </a:lnTo>
                  <a:close/>
                </a:path>
              </a:pathLst>
            </a:custGeom>
            <a:solidFill>
              <a:srgbClr val="000000">
                <a:alpha val="0"/>
              </a:srgbClr>
            </a:solidFill>
            <a:ln w="57150" cap="sq">
              <a:solidFill>
                <a:srgbClr val="FFFFFF"/>
              </a:solidFill>
              <a:prstDash val="solid"/>
              <a:miter/>
            </a:ln>
          </p:spPr>
        </p:sp>
        <p:sp>
          <p:nvSpPr>
            <p:cNvPr name="TextBox 13" id="13"/>
            <p:cNvSpPr txBox="true"/>
            <p:nvPr/>
          </p:nvSpPr>
          <p:spPr>
            <a:xfrm>
              <a:off x="241329" y="273050"/>
              <a:ext cx="1061847" cy="3873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10800000">
            <a:off x="-273773" y="-1671638"/>
            <a:ext cx="5661010" cy="2700338"/>
            <a:chOff x="0" y="0"/>
            <a:chExt cx="1490966" cy="711200"/>
          </a:xfrm>
        </p:grpSpPr>
        <p:sp>
          <p:nvSpPr>
            <p:cNvPr name="Freeform 15" id="15"/>
            <p:cNvSpPr/>
            <p:nvPr/>
          </p:nvSpPr>
          <p:spPr>
            <a:xfrm flipH="false" flipV="false" rot="0">
              <a:off x="0" y="0"/>
              <a:ext cx="1490966" cy="711200"/>
            </a:xfrm>
            <a:custGeom>
              <a:avLst/>
              <a:gdLst/>
              <a:ahLst/>
              <a:cxnLst/>
              <a:rect r="r" b="b" t="t" l="l"/>
              <a:pathLst>
                <a:path h="711200" w="1490966">
                  <a:moveTo>
                    <a:pt x="745483" y="0"/>
                  </a:moveTo>
                  <a:lnTo>
                    <a:pt x="1490966" y="711200"/>
                  </a:lnTo>
                  <a:lnTo>
                    <a:pt x="0" y="711200"/>
                  </a:lnTo>
                  <a:lnTo>
                    <a:pt x="745483" y="0"/>
                  </a:lnTo>
                  <a:close/>
                </a:path>
              </a:pathLst>
            </a:custGeom>
            <a:solidFill>
              <a:srgbClr val="000000">
                <a:alpha val="0"/>
              </a:srgbClr>
            </a:solidFill>
            <a:ln w="57150" cap="sq">
              <a:solidFill>
                <a:srgbClr val="BFE0FF"/>
              </a:solidFill>
              <a:prstDash val="solid"/>
              <a:miter/>
            </a:ln>
          </p:spPr>
        </p:sp>
        <p:sp>
          <p:nvSpPr>
            <p:cNvPr name="TextBox 16" id="16"/>
            <p:cNvSpPr txBox="true"/>
            <p:nvPr/>
          </p:nvSpPr>
          <p:spPr>
            <a:xfrm>
              <a:off x="232963" y="273050"/>
              <a:ext cx="1025039" cy="3873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139246" y="9097566"/>
            <a:ext cx="5661010" cy="2700338"/>
            <a:chOff x="0" y="0"/>
            <a:chExt cx="1490966" cy="711200"/>
          </a:xfrm>
        </p:grpSpPr>
        <p:sp>
          <p:nvSpPr>
            <p:cNvPr name="Freeform 18" id="18"/>
            <p:cNvSpPr/>
            <p:nvPr/>
          </p:nvSpPr>
          <p:spPr>
            <a:xfrm flipH="false" flipV="false" rot="0">
              <a:off x="0" y="0"/>
              <a:ext cx="1490966" cy="711200"/>
            </a:xfrm>
            <a:custGeom>
              <a:avLst/>
              <a:gdLst/>
              <a:ahLst/>
              <a:cxnLst/>
              <a:rect r="r" b="b" t="t" l="l"/>
              <a:pathLst>
                <a:path h="711200" w="1490966">
                  <a:moveTo>
                    <a:pt x="745483" y="0"/>
                  </a:moveTo>
                  <a:lnTo>
                    <a:pt x="1490966" y="711200"/>
                  </a:lnTo>
                  <a:lnTo>
                    <a:pt x="0" y="711200"/>
                  </a:lnTo>
                  <a:lnTo>
                    <a:pt x="745483" y="0"/>
                  </a:lnTo>
                  <a:close/>
                </a:path>
              </a:pathLst>
            </a:custGeom>
            <a:solidFill>
              <a:srgbClr val="000000">
                <a:alpha val="0"/>
              </a:srgbClr>
            </a:solidFill>
            <a:ln w="57150" cap="sq">
              <a:solidFill>
                <a:srgbClr val="BFE0FF"/>
              </a:solidFill>
              <a:prstDash val="solid"/>
              <a:miter/>
            </a:ln>
          </p:spPr>
        </p:sp>
        <p:sp>
          <p:nvSpPr>
            <p:cNvPr name="TextBox 19" id="19"/>
            <p:cNvSpPr txBox="true"/>
            <p:nvPr/>
          </p:nvSpPr>
          <p:spPr>
            <a:xfrm>
              <a:off x="232963" y="273050"/>
              <a:ext cx="1025039" cy="38735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701115" y="3038569"/>
            <a:ext cx="8191855" cy="1102522"/>
          </a:xfrm>
          <a:prstGeom prst="rect">
            <a:avLst/>
          </a:prstGeom>
        </p:spPr>
        <p:txBody>
          <a:bodyPr anchor="t" rtlCol="false" tIns="0" lIns="0" bIns="0" rIns="0">
            <a:spAutoFit/>
          </a:bodyPr>
          <a:lstStyle/>
          <a:p>
            <a:pPr>
              <a:lnSpc>
                <a:spcPts val="9056"/>
              </a:lnSpc>
              <a:spcBef>
                <a:spcPct val="0"/>
              </a:spcBef>
            </a:pPr>
            <a:r>
              <a:rPr lang="en-US" sz="6468">
                <a:solidFill>
                  <a:srgbClr val="6CCEE8"/>
                </a:solidFill>
                <a:latin typeface="League Spartan"/>
              </a:rPr>
              <a:t>INTRODUCTION</a:t>
            </a:r>
          </a:p>
        </p:txBody>
      </p:sp>
      <p:sp>
        <p:nvSpPr>
          <p:cNvPr name="TextBox 21" id="21"/>
          <p:cNvSpPr txBox="true"/>
          <p:nvPr/>
        </p:nvSpPr>
        <p:spPr>
          <a:xfrm rot="0">
            <a:off x="1566517" y="5410760"/>
            <a:ext cx="4962674" cy="2757104"/>
          </a:xfrm>
          <a:prstGeom prst="rect">
            <a:avLst/>
          </a:prstGeom>
        </p:spPr>
        <p:txBody>
          <a:bodyPr anchor="t" rtlCol="false" tIns="0" lIns="0" bIns="0" rIns="0">
            <a:spAutoFit/>
          </a:bodyPr>
          <a:lstStyle/>
          <a:p>
            <a:pPr marL="853366" indent="-426683" lvl="1">
              <a:lnSpc>
                <a:spcPts val="5533"/>
              </a:lnSpc>
              <a:buFont typeface="Arial"/>
              <a:buChar char="•"/>
            </a:pPr>
            <a:r>
              <a:rPr lang="en-US" sz="3952">
                <a:solidFill>
                  <a:srgbClr val="6CCEE8"/>
                </a:solidFill>
                <a:latin typeface="Canva Sans 2 Bold"/>
              </a:rPr>
              <a:t>Deep Learning</a:t>
            </a:r>
          </a:p>
          <a:p>
            <a:pPr marL="853366" indent="-426683" lvl="1">
              <a:lnSpc>
                <a:spcPts val="5533"/>
              </a:lnSpc>
              <a:buFont typeface="Arial"/>
              <a:buChar char="•"/>
            </a:pPr>
            <a:r>
              <a:rPr lang="en-US" sz="3952">
                <a:solidFill>
                  <a:srgbClr val="6CCEE8"/>
                </a:solidFill>
                <a:latin typeface="Canva Sans 2 Bold"/>
              </a:rPr>
              <a:t>Neural Networks</a:t>
            </a:r>
          </a:p>
          <a:p>
            <a:pPr marL="853366" indent="-426683" lvl="1">
              <a:lnSpc>
                <a:spcPts val="5533"/>
              </a:lnSpc>
              <a:buFont typeface="Arial"/>
              <a:buChar char="•"/>
            </a:pPr>
            <a:r>
              <a:rPr lang="en-US" sz="3952">
                <a:solidFill>
                  <a:srgbClr val="6CCEE8"/>
                </a:solidFill>
                <a:latin typeface="Canva Sans 2 Bold"/>
              </a:rPr>
              <a:t>Models</a:t>
            </a:r>
          </a:p>
          <a:p>
            <a:pPr marL="853366" indent="-426683" lvl="1">
              <a:lnSpc>
                <a:spcPts val="5533"/>
              </a:lnSpc>
              <a:buFont typeface="Arial"/>
              <a:buChar char="•"/>
            </a:pPr>
            <a:r>
              <a:rPr lang="en-US" sz="3952">
                <a:solidFill>
                  <a:srgbClr val="6CCEE8"/>
                </a:solidFill>
                <a:latin typeface="Canva Sans 2 Bold"/>
              </a:rPr>
              <a:t>Spectrogram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6651" t="-29311" r="-16835" b="-29093"/>
            </a:stretch>
          </a:blipFill>
        </p:spPr>
      </p:sp>
      <p:sp>
        <p:nvSpPr>
          <p:cNvPr name="Freeform 3" id="3"/>
          <p:cNvSpPr/>
          <p:nvPr/>
        </p:nvSpPr>
        <p:spPr>
          <a:xfrm flipH="false" flipV="false" rot="0">
            <a:off x="4554571" y="6243774"/>
            <a:ext cx="957312" cy="957312"/>
          </a:xfrm>
          <a:custGeom>
            <a:avLst/>
            <a:gdLst/>
            <a:ahLst/>
            <a:cxnLst/>
            <a:rect r="r" b="b" t="t" l="l"/>
            <a:pathLst>
              <a:path h="957312" w="957312">
                <a:moveTo>
                  <a:pt x="0" y="0"/>
                </a:moveTo>
                <a:lnTo>
                  <a:pt x="957312" y="0"/>
                </a:lnTo>
                <a:lnTo>
                  <a:pt x="957312" y="957312"/>
                </a:lnTo>
                <a:lnTo>
                  <a:pt x="0" y="95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72132" y="6243774"/>
            <a:ext cx="957312" cy="957312"/>
          </a:xfrm>
          <a:custGeom>
            <a:avLst/>
            <a:gdLst/>
            <a:ahLst/>
            <a:cxnLst/>
            <a:rect r="r" b="b" t="t" l="l"/>
            <a:pathLst>
              <a:path h="957312" w="957312">
                <a:moveTo>
                  <a:pt x="0" y="0"/>
                </a:moveTo>
                <a:lnTo>
                  <a:pt x="957312" y="0"/>
                </a:lnTo>
                <a:lnTo>
                  <a:pt x="957312" y="957312"/>
                </a:lnTo>
                <a:lnTo>
                  <a:pt x="0" y="957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7840172">
            <a:off x="7888125" y="984423"/>
            <a:ext cx="5864292" cy="2700338"/>
            <a:chOff x="0" y="0"/>
            <a:chExt cx="1544505" cy="711200"/>
          </a:xfrm>
        </p:grpSpPr>
        <p:sp>
          <p:nvSpPr>
            <p:cNvPr name="Freeform 6" id="6"/>
            <p:cNvSpPr/>
            <p:nvPr/>
          </p:nvSpPr>
          <p:spPr>
            <a:xfrm flipH="false" flipV="false" rot="0">
              <a:off x="0" y="0"/>
              <a:ext cx="1544505" cy="711200"/>
            </a:xfrm>
            <a:custGeom>
              <a:avLst/>
              <a:gdLst/>
              <a:ahLst/>
              <a:cxnLst/>
              <a:rect r="r" b="b" t="t" l="l"/>
              <a:pathLst>
                <a:path h="711200" w="1544505">
                  <a:moveTo>
                    <a:pt x="772252" y="0"/>
                  </a:moveTo>
                  <a:lnTo>
                    <a:pt x="1544505" y="711200"/>
                  </a:lnTo>
                  <a:lnTo>
                    <a:pt x="0" y="711200"/>
                  </a:lnTo>
                  <a:lnTo>
                    <a:pt x="772252" y="0"/>
                  </a:lnTo>
                  <a:close/>
                </a:path>
              </a:pathLst>
            </a:custGeom>
            <a:solidFill>
              <a:srgbClr val="000000">
                <a:alpha val="0"/>
              </a:srgbClr>
            </a:solidFill>
            <a:ln w="57150" cap="sq">
              <a:solidFill>
                <a:srgbClr val="FFFFFF"/>
              </a:solidFill>
              <a:prstDash val="solid"/>
              <a:miter/>
            </a:ln>
          </p:spPr>
        </p:sp>
        <p:sp>
          <p:nvSpPr>
            <p:cNvPr name="TextBox 7" id="7"/>
            <p:cNvSpPr txBox="true"/>
            <p:nvPr/>
          </p:nvSpPr>
          <p:spPr>
            <a:xfrm>
              <a:off x="241329" y="273050"/>
              <a:ext cx="1061847" cy="3873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7840172">
            <a:off x="9001249" y="1668365"/>
            <a:ext cx="5661010" cy="2700338"/>
            <a:chOff x="0" y="0"/>
            <a:chExt cx="1490966" cy="711200"/>
          </a:xfrm>
        </p:grpSpPr>
        <p:sp>
          <p:nvSpPr>
            <p:cNvPr name="Freeform 9" id="9"/>
            <p:cNvSpPr/>
            <p:nvPr/>
          </p:nvSpPr>
          <p:spPr>
            <a:xfrm flipH="false" flipV="false" rot="0">
              <a:off x="0" y="0"/>
              <a:ext cx="1490966" cy="711200"/>
            </a:xfrm>
            <a:custGeom>
              <a:avLst/>
              <a:gdLst/>
              <a:ahLst/>
              <a:cxnLst/>
              <a:rect r="r" b="b" t="t" l="l"/>
              <a:pathLst>
                <a:path h="711200" w="1490966">
                  <a:moveTo>
                    <a:pt x="745483" y="0"/>
                  </a:moveTo>
                  <a:lnTo>
                    <a:pt x="1490966" y="711200"/>
                  </a:lnTo>
                  <a:lnTo>
                    <a:pt x="0" y="711200"/>
                  </a:lnTo>
                  <a:lnTo>
                    <a:pt x="745483" y="0"/>
                  </a:lnTo>
                  <a:close/>
                </a:path>
              </a:pathLst>
            </a:custGeom>
            <a:solidFill>
              <a:srgbClr val="000000">
                <a:alpha val="0"/>
              </a:srgbClr>
            </a:solidFill>
            <a:ln w="57150" cap="sq">
              <a:solidFill>
                <a:srgbClr val="BFE0FF"/>
              </a:solidFill>
              <a:prstDash val="solid"/>
              <a:miter/>
            </a:ln>
          </p:spPr>
        </p:sp>
        <p:sp>
          <p:nvSpPr>
            <p:cNvPr name="TextBox 10" id="10"/>
            <p:cNvSpPr txBox="true"/>
            <p:nvPr/>
          </p:nvSpPr>
          <p:spPr>
            <a:xfrm>
              <a:off x="232963" y="273050"/>
              <a:ext cx="1025039" cy="3873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369902" y="1752645"/>
            <a:ext cx="1342088" cy="1342088"/>
          </a:xfrm>
          <a:custGeom>
            <a:avLst/>
            <a:gdLst/>
            <a:ahLst/>
            <a:cxnLst/>
            <a:rect r="r" b="b" t="t" l="l"/>
            <a:pathLst>
              <a:path h="1342088" w="1342088">
                <a:moveTo>
                  <a:pt x="0" y="0"/>
                </a:moveTo>
                <a:lnTo>
                  <a:pt x="1342088" y="0"/>
                </a:lnTo>
                <a:lnTo>
                  <a:pt x="1342088" y="1342088"/>
                </a:lnTo>
                <a:lnTo>
                  <a:pt x="0" y="13420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a:grpSpLocks noChangeAspect="true"/>
          </p:cNvGrpSpPr>
          <p:nvPr/>
        </p:nvGrpSpPr>
        <p:grpSpPr>
          <a:xfrm rot="72604">
            <a:off x="11074360" y="-2637172"/>
            <a:ext cx="11306443" cy="8213000"/>
            <a:chOff x="0" y="0"/>
            <a:chExt cx="6350000" cy="4612640"/>
          </a:xfrm>
        </p:grpSpPr>
        <p:sp>
          <p:nvSpPr>
            <p:cNvPr name="Freeform 13" id="13"/>
            <p:cNvSpPr/>
            <p:nvPr/>
          </p:nvSpPr>
          <p:spPr>
            <a:xfrm flipH="false" flipV="false" rot="0">
              <a:off x="0" y="0"/>
              <a:ext cx="6350000" cy="4612640"/>
            </a:xfrm>
            <a:custGeom>
              <a:avLst/>
              <a:gdLst/>
              <a:ahLst/>
              <a:cxnLst/>
              <a:rect r="r" b="b" t="t" l="l"/>
              <a:pathLst>
                <a:path h="4612640" w="6350000">
                  <a:moveTo>
                    <a:pt x="0" y="2670810"/>
                  </a:moveTo>
                  <a:lnTo>
                    <a:pt x="1606550" y="4612640"/>
                  </a:lnTo>
                  <a:lnTo>
                    <a:pt x="4968240" y="4612640"/>
                  </a:lnTo>
                  <a:lnTo>
                    <a:pt x="4968240" y="2670810"/>
                  </a:lnTo>
                  <a:lnTo>
                    <a:pt x="6350000" y="0"/>
                  </a:lnTo>
                  <a:lnTo>
                    <a:pt x="0" y="0"/>
                  </a:lnTo>
                  <a:close/>
                </a:path>
              </a:pathLst>
            </a:custGeom>
            <a:blipFill>
              <a:blip r:embed="rId9"/>
              <a:stretch>
                <a:fillRect l="-29387" t="0" r="-29387" b="0"/>
              </a:stretch>
            </a:blipFill>
          </p:spPr>
        </p:sp>
      </p:grpSp>
      <p:grpSp>
        <p:nvGrpSpPr>
          <p:cNvPr name="Group 14" id="14"/>
          <p:cNvGrpSpPr>
            <a:grpSpLocks noChangeAspect="true"/>
          </p:cNvGrpSpPr>
          <p:nvPr/>
        </p:nvGrpSpPr>
        <p:grpSpPr>
          <a:xfrm rot="0">
            <a:off x="11827605" y="-985985"/>
            <a:ext cx="8531282" cy="6197123"/>
            <a:chOff x="0" y="0"/>
            <a:chExt cx="6350000" cy="4612640"/>
          </a:xfrm>
        </p:grpSpPr>
        <p:sp>
          <p:nvSpPr>
            <p:cNvPr name="Freeform 15" id="15"/>
            <p:cNvSpPr/>
            <p:nvPr/>
          </p:nvSpPr>
          <p:spPr>
            <a:xfrm flipH="false" flipV="false" rot="0">
              <a:off x="0" y="0"/>
              <a:ext cx="6350000" cy="4612640"/>
            </a:xfrm>
            <a:custGeom>
              <a:avLst/>
              <a:gdLst/>
              <a:ahLst/>
              <a:cxnLst/>
              <a:rect r="r" b="b" t="t" l="l"/>
              <a:pathLst>
                <a:path h="4612640" w="6350000">
                  <a:moveTo>
                    <a:pt x="0" y="2670810"/>
                  </a:moveTo>
                  <a:lnTo>
                    <a:pt x="1606550" y="4612640"/>
                  </a:lnTo>
                  <a:lnTo>
                    <a:pt x="4968240" y="4612640"/>
                  </a:lnTo>
                  <a:lnTo>
                    <a:pt x="4968240" y="2670810"/>
                  </a:lnTo>
                  <a:lnTo>
                    <a:pt x="6350000" y="0"/>
                  </a:lnTo>
                  <a:lnTo>
                    <a:pt x="0" y="0"/>
                  </a:lnTo>
                  <a:close/>
                </a:path>
              </a:pathLst>
            </a:custGeom>
            <a:blipFill>
              <a:blip r:embed="rId10"/>
              <a:stretch>
                <a:fillRect l="0" t="-5066" r="0" b="-5066"/>
              </a:stretch>
            </a:blipFill>
          </p:spPr>
        </p:sp>
      </p:grpSp>
      <p:sp>
        <p:nvSpPr>
          <p:cNvPr name="TextBox 16" id="16"/>
          <p:cNvSpPr txBox="true"/>
          <p:nvPr/>
        </p:nvSpPr>
        <p:spPr>
          <a:xfrm rot="0">
            <a:off x="1028700" y="2401267"/>
            <a:ext cx="5581215" cy="587375"/>
          </a:xfrm>
          <a:prstGeom prst="rect">
            <a:avLst/>
          </a:prstGeom>
        </p:spPr>
        <p:txBody>
          <a:bodyPr anchor="t" rtlCol="false" tIns="0" lIns="0" bIns="0" rIns="0">
            <a:spAutoFit/>
          </a:bodyPr>
          <a:lstStyle/>
          <a:p>
            <a:pPr>
              <a:lnSpc>
                <a:spcPts val="4899"/>
              </a:lnSpc>
              <a:spcBef>
                <a:spcPct val="0"/>
              </a:spcBef>
            </a:pPr>
            <a:r>
              <a:rPr lang="en-US" sz="3499">
                <a:solidFill>
                  <a:srgbClr val="6CCEE8"/>
                </a:solidFill>
                <a:latin typeface="League Spartan"/>
              </a:rPr>
              <a:t>RESEARCH OBJECTIVE</a:t>
            </a:r>
          </a:p>
        </p:txBody>
      </p:sp>
      <p:sp>
        <p:nvSpPr>
          <p:cNvPr name="TextBox 17" id="17"/>
          <p:cNvSpPr txBox="true"/>
          <p:nvPr/>
        </p:nvSpPr>
        <p:spPr>
          <a:xfrm rot="0">
            <a:off x="1654698" y="6646230"/>
            <a:ext cx="3071323" cy="687579"/>
          </a:xfrm>
          <a:prstGeom prst="rect">
            <a:avLst/>
          </a:prstGeom>
        </p:spPr>
        <p:txBody>
          <a:bodyPr anchor="t" rtlCol="false" tIns="0" lIns="0" bIns="0" rIns="0">
            <a:spAutoFit/>
          </a:bodyPr>
          <a:lstStyle/>
          <a:p>
            <a:pPr>
              <a:lnSpc>
                <a:spcPts val="5676"/>
              </a:lnSpc>
              <a:spcBef>
                <a:spcPct val="0"/>
              </a:spcBef>
            </a:pPr>
            <a:r>
              <a:rPr lang="en-US" sz="4054">
                <a:solidFill>
                  <a:srgbClr val="6CCEE8"/>
                </a:solidFill>
                <a:latin typeface="Aileron Bold"/>
              </a:rPr>
              <a:t>RESEARCH</a:t>
            </a:r>
          </a:p>
        </p:txBody>
      </p:sp>
      <p:sp>
        <p:nvSpPr>
          <p:cNvPr name="TextBox 18" id="18"/>
          <p:cNvSpPr txBox="true"/>
          <p:nvPr/>
        </p:nvSpPr>
        <p:spPr>
          <a:xfrm rot="0">
            <a:off x="9405587" y="6646230"/>
            <a:ext cx="2372772" cy="687579"/>
          </a:xfrm>
          <a:prstGeom prst="rect">
            <a:avLst/>
          </a:prstGeom>
        </p:spPr>
        <p:txBody>
          <a:bodyPr anchor="t" rtlCol="false" tIns="0" lIns="0" bIns="0" rIns="0">
            <a:spAutoFit/>
          </a:bodyPr>
          <a:lstStyle/>
          <a:p>
            <a:pPr>
              <a:lnSpc>
                <a:spcPts val="5676"/>
              </a:lnSpc>
              <a:spcBef>
                <a:spcPct val="0"/>
              </a:spcBef>
            </a:pPr>
            <a:r>
              <a:rPr lang="en-US" sz="4054">
                <a:solidFill>
                  <a:srgbClr val="6CCEE8"/>
                </a:solidFill>
                <a:latin typeface="Aileron Bold"/>
              </a:rPr>
              <a:t>IMPACT</a:t>
            </a:r>
          </a:p>
        </p:txBody>
      </p:sp>
      <p:sp>
        <p:nvSpPr>
          <p:cNvPr name="TextBox 19" id="19"/>
          <p:cNvSpPr txBox="true"/>
          <p:nvPr/>
        </p:nvSpPr>
        <p:spPr>
          <a:xfrm rot="0">
            <a:off x="1084354" y="3771384"/>
            <a:ext cx="7897746" cy="759976"/>
          </a:xfrm>
          <a:prstGeom prst="rect">
            <a:avLst/>
          </a:prstGeom>
        </p:spPr>
        <p:txBody>
          <a:bodyPr anchor="t" rtlCol="false" tIns="0" lIns="0" bIns="0" rIns="0">
            <a:spAutoFit/>
          </a:bodyPr>
          <a:lstStyle/>
          <a:p>
            <a:pPr algn="just">
              <a:lnSpc>
                <a:spcPts val="3090"/>
              </a:lnSpc>
              <a:spcBef>
                <a:spcPct val="0"/>
              </a:spcBef>
            </a:pPr>
            <a:r>
              <a:rPr lang="en-US" sz="2207">
                <a:solidFill>
                  <a:srgbClr val="FFFFFF"/>
                </a:solidFill>
                <a:latin typeface="Aileron"/>
              </a:rPr>
              <a:t>In the field of bird sound recognition using pre-trained Neural Network. </a:t>
            </a:r>
          </a:p>
        </p:txBody>
      </p:sp>
      <p:sp>
        <p:nvSpPr>
          <p:cNvPr name="TextBox 20" id="20"/>
          <p:cNvSpPr txBox="true"/>
          <p:nvPr/>
        </p:nvSpPr>
        <p:spPr>
          <a:xfrm rot="0">
            <a:off x="1674227" y="7323138"/>
            <a:ext cx="4633061" cy="1758950"/>
          </a:xfrm>
          <a:prstGeom prst="rect">
            <a:avLst/>
          </a:prstGeom>
        </p:spPr>
        <p:txBody>
          <a:bodyPr anchor="t" rtlCol="false" tIns="0" lIns="0" bIns="0" rIns="0">
            <a:spAutoFit/>
          </a:bodyPr>
          <a:lstStyle/>
          <a:p>
            <a:pPr algn="just">
              <a:lnSpc>
                <a:spcPts val="2800"/>
              </a:lnSpc>
              <a:spcBef>
                <a:spcPct val="0"/>
              </a:spcBef>
            </a:pPr>
            <a:r>
              <a:rPr lang="en-US" sz="2000">
                <a:solidFill>
                  <a:srgbClr val="FFFFFF"/>
                </a:solidFill>
                <a:latin typeface="Aileron"/>
              </a:rPr>
              <a:t>The study aims to determine whether fine-tuning a pre-trained network with spectrogram images, representing audio data, can lead to accurate bird species classification.</a:t>
            </a:r>
          </a:p>
        </p:txBody>
      </p:sp>
      <p:sp>
        <p:nvSpPr>
          <p:cNvPr name="TextBox 21" id="21"/>
          <p:cNvSpPr txBox="true"/>
          <p:nvPr/>
        </p:nvSpPr>
        <p:spPr>
          <a:xfrm rot="0">
            <a:off x="9405587" y="7323138"/>
            <a:ext cx="8115582" cy="1406525"/>
          </a:xfrm>
          <a:prstGeom prst="rect">
            <a:avLst/>
          </a:prstGeom>
        </p:spPr>
        <p:txBody>
          <a:bodyPr anchor="t" rtlCol="false" tIns="0" lIns="0" bIns="0" rIns="0">
            <a:spAutoFit/>
          </a:bodyPr>
          <a:lstStyle/>
          <a:p>
            <a:pPr algn="just">
              <a:lnSpc>
                <a:spcPts val="2800"/>
              </a:lnSpc>
              <a:spcBef>
                <a:spcPct val="0"/>
              </a:spcBef>
            </a:pPr>
            <a:r>
              <a:rPr lang="en-US" sz="2000">
                <a:solidFill>
                  <a:srgbClr val="FFFFFF"/>
                </a:solidFill>
                <a:latin typeface="Aileron"/>
              </a:rPr>
              <a:t>The intended audience consists of naturalists and ornithologists who would want a practical method to distinguish between different bird species based just on auditory characteristics, as it can be challenging to find elusive songbirds in the field.</a:t>
            </a:r>
          </a:p>
        </p:txBody>
      </p:sp>
      <p:grpSp>
        <p:nvGrpSpPr>
          <p:cNvPr name="Group 22" id="22"/>
          <p:cNvGrpSpPr/>
          <p:nvPr/>
        </p:nvGrpSpPr>
        <p:grpSpPr>
          <a:xfrm rot="-1657338">
            <a:off x="13981953" y="9719639"/>
            <a:ext cx="5154237" cy="180908"/>
            <a:chOff x="0" y="0"/>
            <a:chExt cx="1357495" cy="47647"/>
          </a:xfrm>
        </p:grpSpPr>
        <p:sp>
          <p:nvSpPr>
            <p:cNvPr name="Freeform 23" id="23"/>
            <p:cNvSpPr/>
            <p:nvPr/>
          </p:nvSpPr>
          <p:spPr>
            <a:xfrm flipH="false" flipV="false" rot="0">
              <a:off x="0" y="0"/>
              <a:ext cx="1357495" cy="47647"/>
            </a:xfrm>
            <a:custGeom>
              <a:avLst/>
              <a:gdLst/>
              <a:ahLst/>
              <a:cxnLst/>
              <a:rect r="r" b="b" t="t" l="l"/>
              <a:pathLst>
                <a:path h="47647" w="1357495">
                  <a:moveTo>
                    <a:pt x="0" y="0"/>
                  </a:moveTo>
                  <a:lnTo>
                    <a:pt x="1357495" y="0"/>
                  </a:lnTo>
                  <a:lnTo>
                    <a:pt x="1357495" y="47647"/>
                  </a:lnTo>
                  <a:lnTo>
                    <a:pt x="0" y="47647"/>
                  </a:lnTo>
                  <a:close/>
                </a:path>
              </a:pathLst>
            </a:custGeom>
            <a:solidFill>
              <a:srgbClr val="2D8BBA"/>
            </a:solidFill>
          </p:spPr>
        </p:sp>
        <p:sp>
          <p:nvSpPr>
            <p:cNvPr name="TextBox 24" id="24"/>
            <p:cNvSpPr txBox="true"/>
            <p:nvPr/>
          </p:nvSpPr>
          <p:spPr>
            <a:xfrm>
              <a:off x="0" y="-57150"/>
              <a:ext cx="1357495" cy="104797"/>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1657338">
            <a:off x="14312460" y="10188711"/>
            <a:ext cx="5154237" cy="208999"/>
            <a:chOff x="0" y="0"/>
            <a:chExt cx="1357495" cy="55045"/>
          </a:xfrm>
        </p:grpSpPr>
        <p:sp>
          <p:nvSpPr>
            <p:cNvPr name="Freeform 26" id="26"/>
            <p:cNvSpPr/>
            <p:nvPr/>
          </p:nvSpPr>
          <p:spPr>
            <a:xfrm flipH="false" flipV="false" rot="0">
              <a:off x="0" y="0"/>
              <a:ext cx="1357495" cy="55045"/>
            </a:xfrm>
            <a:custGeom>
              <a:avLst/>
              <a:gdLst/>
              <a:ahLst/>
              <a:cxnLst/>
              <a:rect r="r" b="b" t="t" l="l"/>
              <a:pathLst>
                <a:path h="55045" w="1357495">
                  <a:moveTo>
                    <a:pt x="0" y="0"/>
                  </a:moveTo>
                  <a:lnTo>
                    <a:pt x="1357495" y="0"/>
                  </a:lnTo>
                  <a:lnTo>
                    <a:pt x="1357495" y="55045"/>
                  </a:lnTo>
                  <a:lnTo>
                    <a:pt x="0" y="55045"/>
                  </a:lnTo>
                  <a:close/>
                </a:path>
              </a:pathLst>
            </a:custGeom>
            <a:solidFill>
              <a:srgbClr val="0C2E5E"/>
            </a:solidFill>
          </p:spPr>
        </p:sp>
        <p:sp>
          <p:nvSpPr>
            <p:cNvPr name="TextBox 27" id="27"/>
            <p:cNvSpPr txBox="true"/>
            <p:nvPr/>
          </p:nvSpPr>
          <p:spPr>
            <a:xfrm>
              <a:off x="0" y="-57150"/>
              <a:ext cx="1357495" cy="112195"/>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1657338">
            <a:off x="-2049102" y="415265"/>
            <a:ext cx="5154237" cy="180908"/>
            <a:chOff x="0" y="0"/>
            <a:chExt cx="1357495" cy="47647"/>
          </a:xfrm>
        </p:grpSpPr>
        <p:sp>
          <p:nvSpPr>
            <p:cNvPr name="Freeform 29" id="29"/>
            <p:cNvSpPr/>
            <p:nvPr/>
          </p:nvSpPr>
          <p:spPr>
            <a:xfrm flipH="false" flipV="false" rot="0">
              <a:off x="0" y="0"/>
              <a:ext cx="1357495" cy="47647"/>
            </a:xfrm>
            <a:custGeom>
              <a:avLst/>
              <a:gdLst/>
              <a:ahLst/>
              <a:cxnLst/>
              <a:rect r="r" b="b" t="t" l="l"/>
              <a:pathLst>
                <a:path h="47647" w="1357495">
                  <a:moveTo>
                    <a:pt x="0" y="0"/>
                  </a:moveTo>
                  <a:lnTo>
                    <a:pt x="1357495" y="0"/>
                  </a:lnTo>
                  <a:lnTo>
                    <a:pt x="1357495" y="47647"/>
                  </a:lnTo>
                  <a:lnTo>
                    <a:pt x="0" y="47647"/>
                  </a:lnTo>
                  <a:close/>
                </a:path>
              </a:pathLst>
            </a:custGeom>
            <a:solidFill>
              <a:srgbClr val="2D8BBA"/>
            </a:solidFill>
          </p:spPr>
        </p:sp>
        <p:sp>
          <p:nvSpPr>
            <p:cNvPr name="TextBox 30" id="30"/>
            <p:cNvSpPr txBox="true"/>
            <p:nvPr/>
          </p:nvSpPr>
          <p:spPr>
            <a:xfrm>
              <a:off x="0" y="-57150"/>
              <a:ext cx="1357495" cy="104797"/>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1657338">
            <a:off x="-1718596" y="884337"/>
            <a:ext cx="5154237" cy="208999"/>
            <a:chOff x="0" y="0"/>
            <a:chExt cx="1357495" cy="55045"/>
          </a:xfrm>
        </p:grpSpPr>
        <p:sp>
          <p:nvSpPr>
            <p:cNvPr name="Freeform 32" id="32"/>
            <p:cNvSpPr/>
            <p:nvPr/>
          </p:nvSpPr>
          <p:spPr>
            <a:xfrm flipH="false" flipV="false" rot="0">
              <a:off x="0" y="0"/>
              <a:ext cx="1357495" cy="55045"/>
            </a:xfrm>
            <a:custGeom>
              <a:avLst/>
              <a:gdLst/>
              <a:ahLst/>
              <a:cxnLst/>
              <a:rect r="r" b="b" t="t" l="l"/>
              <a:pathLst>
                <a:path h="55045" w="1357495">
                  <a:moveTo>
                    <a:pt x="0" y="0"/>
                  </a:moveTo>
                  <a:lnTo>
                    <a:pt x="1357495" y="0"/>
                  </a:lnTo>
                  <a:lnTo>
                    <a:pt x="1357495" y="55045"/>
                  </a:lnTo>
                  <a:lnTo>
                    <a:pt x="0" y="55045"/>
                  </a:lnTo>
                  <a:close/>
                </a:path>
              </a:pathLst>
            </a:custGeom>
            <a:solidFill>
              <a:srgbClr val="0C2E5E"/>
            </a:solidFill>
          </p:spPr>
        </p:sp>
        <p:sp>
          <p:nvSpPr>
            <p:cNvPr name="TextBox 33" id="33"/>
            <p:cNvSpPr txBox="true"/>
            <p:nvPr/>
          </p:nvSpPr>
          <p:spPr>
            <a:xfrm>
              <a:off x="0" y="-57150"/>
              <a:ext cx="1357495" cy="11219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646" t="0" r="-10646" b="0"/>
            </a:stretch>
          </a:blipFill>
        </p:spPr>
      </p:sp>
      <p:sp>
        <p:nvSpPr>
          <p:cNvPr name="TextBox 3" id="3"/>
          <p:cNvSpPr txBox="true"/>
          <p:nvPr/>
        </p:nvSpPr>
        <p:spPr>
          <a:xfrm rot="0">
            <a:off x="1028700" y="2202839"/>
            <a:ext cx="6202137" cy="895326"/>
          </a:xfrm>
          <a:prstGeom prst="rect">
            <a:avLst/>
          </a:prstGeom>
        </p:spPr>
        <p:txBody>
          <a:bodyPr anchor="t" rtlCol="false" tIns="0" lIns="0" bIns="0" rIns="0">
            <a:spAutoFit/>
          </a:bodyPr>
          <a:lstStyle/>
          <a:p>
            <a:pPr>
              <a:lnSpc>
                <a:spcPts val="7351"/>
              </a:lnSpc>
              <a:spcBef>
                <a:spcPct val="0"/>
              </a:spcBef>
            </a:pPr>
            <a:r>
              <a:rPr lang="en-US" sz="5250">
                <a:solidFill>
                  <a:srgbClr val="2E74B6"/>
                </a:solidFill>
                <a:latin typeface="League Spartan"/>
              </a:rPr>
              <a:t>METHODOLOGY</a:t>
            </a:r>
          </a:p>
        </p:txBody>
      </p:sp>
      <p:sp>
        <p:nvSpPr>
          <p:cNvPr name="Freeform 4" id="4"/>
          <p:cNvSpPr/>
          <p:nvPr/>
        </p:nvSpPr>
        <p:spPr>
          <a:xfrm flipH="false" flipV="false" rot="0">
            <a:off x="6923800" y="1960885"/>
            <a:ext cx="1370672" cy="1469890"/>
          </a:xfrm>
          <a:custGeom>
            <a:avLst/>
            <a:gdLst/>
            <a:ahLst/>
            <a:cxnLst/>
            <a:rect r="r" b="b" t="t" l="l"/>
            <a:pathLst>
              <a:path h="1469890" w="1370672">
                <a:moveTo>
                  <a:pt x="0" y="0"/>
                </a:moveTo>
                <a:lnTo>
                  <a:pt x="1370672" y="0"/>
                </a:lnTo>
                <a:lnTo>
                  <a:pt x="1370672" y="1469889"/>
                </a:lnTo>
                <a:lnTo>
                  <a:pt x="0" y="1469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3986188"/>
            <a:ext cx="7155685" cy="3521075"/>
          </a:xfrm>
          <a:prstGeom prst="rect">
            <a:avLst/>
          </a:prstGeom>
        </p:spPr>
        <p:txBody>
          <a:bodyPr anchor="t" rtlCol="false" tIns="0" lIns="0" bIns="0" rIns="0">
            <a:spAutoFit/>
          </a:bodyPr>
          <a:lstStyle/>
          <a:p>
            <a:pPr algn="just">
              <a:lnSpc>
                <a:spcPts val="2800"/>
              </a:lnSpc>
              <a:spcBef>
                <a:spcPct val="0"/>
              </a:spcBef>
            </a:pPr>
            <a:r>
              <a:rPr lang="en-US" sz="2000">
                <a:solidFill>
                  <a:srgbClr val="0C2E5E"/>
                </a:solidFill>
                <a:latin typeface="Aileron Bold"/>
              </a:rPr>
              <a:t>The data gathering process involves obtaining bird sound recordings from Xeno-canto, an open website for sharing bird sounds. The recordings are converted from MP3 to WAV format and categorized into training and test datasets. Preprocessing steps include splitting the WAV files into equal-length chunks, normalization, and filtering to remove quiet segments. A Short-time Fourier Transform (STFT) is then applied to extract spectro-temporal information, and the resulting data is used to create spectrogram images with different color maps.</a:t>
            </a:r>
          </a:p>
        </p:txBody>
      </p:sp>
      <p:grpSp>
        <p:nvGrpSpPr>
          <p:cNvPr name="Group 6" id="6"/>
          <p:cNvGrpSpPr>
            <a:grpSpLocks noChangeAspect="true"/>
          </p:cNvGrpSpPr>
          <p:nvPr/>
        </p:nvGrpSpPr>
        <p:grpSpPr>
          <a:xfrm rot="-175539">
            <a:off x="9709270" y="-677428"/>
            <a:ext cx="15100059" cy="10968683"/>
            <a:chOff x="0" y="0"/>
            <a:chExt cx="6350000" cy="4612640"/>
          </a:xfrm>
        </p:grpSpPr>
        <p:sp>
          <p:nvSpPr>
            <p:cNvPr name="Freeform 7" id="7"/>
            <p:cNvSpPr/>
            <p:nvPr/>
          </p:nvSpPr>
          <p:spPr>
            <a:xfrm flipH="false" flipV="false" rot="0">
              <a:off x="0" y="0"/>
              <a:ext cx="6350000" cy="4612640"/>
            </a:xfrm>
            <a:custGeom>
              <a:avLst/>
              <a:gdLst/>
              <a:ahLst/>
              <a:cxnLst/>
              <a:rect r="r" b="b" t="t" l="l"/>
              <a:pathLst>
                <a:path h="4612640" w="6350000">
                  <a:moveTo>
                    <a:pt x="0" y="2670810"/>
                  </a:moveTo>
                  <a:lnTo>
                    <a:pt x="1606550" y="4612640"/>
                  </a:lnTo>
                  <a:lnTo>
                    <a:pt x="4968240" y="4612640"/>
                  </a:lnTo>
                  <a:lnTo>
                    <a:pt x="4968240" y="2670810"/>
                  </a:lnTo>
                  <a:lnTo>
                    <a:pt x="6350000" y="0"/>
                  </a:lnTo>
                  <a:lnTo>
                    <a:pt x="0" y="0"/>
                  </a:lnTo>
                  <a:close/>
                </a:path>
              </a:pathLst>
            </a:custGeom>
            <a:blipFill>
              <a:blip r:embed="rId5"/>
              <a:stretch>
                <a:fillRect l="-4462" t="0" r="-4462" b="0"/>
              </a:stretch>
            </a:blipFill>
          </p:spPr>
        </p:sp>
      </p:grpSp>
      <p:grpSp>
        <p:nvGrpSpPr>
          <p:cNvPr name="Group 8" id="8"/>
          <p:cNvGrpSpPr>
            <a:grpSpLocks noChangeAspect="true"/>
          </p:cNvGrpSpPr>
          <p:nvPr/>
        </p:nvGrpSpPr>
        <p:grpSpPr>
          <a:xfrm rot="0">
            <a:off x="10178491" y="0"/>
            <a:ext cx="14161619" cy="10287000"/>
            <a:chOff x="0" y="0"/>
            <a:chExt cx="6350000" cy="4612640"/>
          </a:xfrm>
        </p:grpSpPr>
        <p:sp>
          <p:nvSpPr>
            <p:cNvPr name="Freeform 9" id="9"/>
            <p:cNvSpPr/>
            <p:nvPr/>
          </p:nvSpPr>
          <p:spPr>
            <a:xfrm flipH="false" flipV="false" rot="0">
              <a:off x="0" y="0"/>
              <a:ext cx="6350000" cy="4612640"/>
            </a:xfrm>
            <a:custGeom>
              <a:avLst/>
              <a:gdLst/>
              <a:ahLst/>
              <a:cxnLst/>
              <a:rect r="r" b="b" t="t" l="l"/>
              <a:pathLst>
                <a:path h="4612640" w="6350000">
                  <a:moveTo>
                    <a:pt x="0" y="2670810"/>
                  </a:moveTo>
                  <a:lnTo>
                    <a:pt x="1606550" y="4612640"/>
                  </a:lnTo>
                  <a:lnTo>
                    <a:pt x="4968240" y="4612640"/>
                  </a:lnTo>
                  <a:lnTo>
                    <a:pt x="4968240" y="2670810"/>
                  </a:lnTo>
                  <a:lnTo>
                    <a:pt x="6350000" y="0"/>
                  </a:lnTo>
                  <a:lnTo>
                    <a:pt x="0" y="0"/>
                  </a:lnTo>
                  <a:close/>
                </a:path>
              </a:pathLst>
            </a:custGeom>
            <a:blipFill>
              <a:blip r:embed="rId6"/>
              <a:stretch>
                <a:fillRect l="-24624" t="-1379" r="0" b="-12996"/>
              </a:stretch>
            </a:blipFill>
          </p:spPr>
        </p:sp>
      </p:grpSp>
      <p:grpSp>
        <p:nvGrpSpPr>
          <p:cNvPr name="Group 10" id="10"/>
          <p:cNvGrpSpPr/>
          <p:nvPr/>
        </p:nvGrpSpPr>
        <p:grpSpPr>
          <a:xfrm rot="-1342433">
            <a:off x="848373" y="-501421"/>
            <a:ext cx="5154237" cy="208999"/>
            <a:chOff x="0" y="0"/>
            <a:chExt cx="1357495" cy="55045"/>
          </a:xfrm>
        </p:grpSpPr>
        <p:sp>
          <p:nvSpPr>
            <p:cNvPr name="Freeform 11" id="11"/>
            <p:cNvSpPr/>
            <p:nvPr/>
          </p:nvSpPr>
          <p:spPr>
            <a:xfrm flipH="false" flipV="false" rot="0">
              <a:off x="0" y="0"/>
              <a:ext cx="1357495" cy="55045"/>
            </a:xfrm>
            <a:custGeom>
              <a:avLst/>
              <a:gdLst/>
              <a:ahLst/>
              <a:cxnLst/>
              <a:rect r="r" b="b" t="t" l="l"/>
              <a:pathLst>
                <a:path h="55045" w="1357495">
                  <a:moveTo>
                    <a:pt x="0" y="0"/>
                  </a:moveTo>
                  <a:lnTo>
                    <a:pt x="1357495" y="0"/>
                  </a:lnTo>
                  <a:lnTo>
                    <a:pt x="1357495" y="55045"/>
                  </a:lnTo>
                  <a:lnTo>
                    <a:pt x="0" y="55045"/>
                  </a:lnTo>
                  <a:close/>
                </a:path>
              </a:pathLst>
            </a:custGeom>
            <a:solidFill>
              <a:srgbClr val="0C2E5E"/>
            </a:solidFill>
          </p:spPr>
        </p:sp>
        <p:sp>
          <p:nvSpPr>
            <p:cNvPr name="TextBox 12" id="12"/>
            <p:cNvSpPr txBox="true"/>
            <p:nvPr/>
          </p:nvSpPr>
          <p:spPr>
            <a:xfrm>
              <a:off x="0" y="-57150"/>
              <a:ext cx="1357495" cy="112195"/>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1342433">
            <a:off x="5984397" y="9950672"/>
            <a:ext cx="5154237" cy="208999"/>
            <a:chOff x="0" y="0"/>
            <a:chExt cx="1357495" cy="55045"/>
          </a:xfrm>
        </p:grpSpPr>
        <p:sp>
          <p:nvSpPr>
            <p:cNvPr name="Freeform 14" id="14"/>
            <p:cNvSpPr/>
            <p:nvPr/>
          </p:nvSpPr>
          <p:spPr>
            <a:xfrm flipH="false" flipV="false" rot="0">
              <a:off x="0" y="0"/>
              <a:ext cx="1357495" cy="55045"/>
            </a:xfrm>
            <a:custGeom>
              <a:avLst/>
              <a:gdLst/>
              <a:ahLst/>
              <a:cxnLst/>
              <a:rect r="r" b="b" t="t" l="l"/>
              <a:pathLst>
                <a:path h="55045" w="1357495">
                  <a:moveTo>
                    <a:pt x="0" y="0"/>
                  </a:moveTo>
                  <a:lnTo>
                    <a:pt x="1357495" y="0"/>
                  </a:lnTo>
                  <a:lnTo>
                    <a:pt x="1357495" y="55045"/>
                  </a:lnTo>
                  <a:lnTo>
                    <a:pt x="0" y="55045"/>
                  </a:lnTo>
                  <a:close/>
                </a:path>
              </a:pathLst>
            </a:custGeom>
            <a:solidFill>
              <a:srgbClr val="0C2E5E"/>
            </a:solidFill>
          </p:spPr>
        </p:sp>
        <p:sp>
          <p:nvSpPr>
            <p:cNvPr name="TextBox 15" id="15"/>
            <p:cNvSpPr txBox="true"/>
            <p:nvPr/>
          </p:nvSpPr>
          <p:spPr>
            <a:xfrm>
              <a:off x="0" y="-57150"/>
              <a:ext cx="1357495" cy="112195"/>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1342433">
            <a:off x="94112" y="292422"/>
            <a:ext cx="5154237" cy="208999"/>
            <a:chOff x="0" y="0"/>
            <a:chExt cx="1357495" cy="55045"/>
          </a:xfrm>
        </p:grpSpPr>
        <p:sp>
          <p:nvSpPr>
            <p:cNvPr name="Freeform 17" id="17"/>
            <p:cNvSpPr/>
            <p:nvPr/>
          </p:nvSpPr>
          <p:spPr>
            <a:xfrm flipH="false" flipV="false" rot="0">
              <a:off x="0" y="0"/>
              <a:ext cx="1357495" cy="55045"/>
            </a:xfrm>
            <a:custGeom>
              <a:avLst/>
              <a:gdLst/>
              <a:ahLst/>
              <a:cxnLst/>
              <a:rect r="r" b="b" t="t" l="l"/>
              <a:pathLst>
                <a:path h="55045" w="1357495">
                  <a:moveTo>
                    <a:pt x="0" y="0"/>
                  </a:moveTo>
                  <a:lnTo>
                    <a:pt x="1357495" y="0"/>
                  </a:lnTo>
                  <a:lnTo>
                    <a:pt x="1357495" y="55045"/>
                  </a:lnTo>
                  <a:lnTo>
                    <a:pt x="0" y="55045"/>
                  </a:lnTo>
                  <a:close/>
                </a:path>
              </a:pathLst>
            </a:custGeom>
            <a:solidFill>
              <a:srgbClr val="2E74B6"/>
            </a:solidFill>
          </p:spPr>
        </p:sp>
        <p:sp>
          <p:nvSpPr>
            <p:cNvPr name="TextBox 18" id="18"/>
            <p:cNvSpPr txBox="true"/>
            <p:nvPr/>
          </p:nvSpPr>
          <p:spPr>
            <a:xfrm>
              <a:off x="0" y="-57150"/>
              <a:ext cx="1357495" cy="112195"/>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1342433">
            <a:off x="5230136" y="10744516"/>
            <a:ext cx="5154237" cy="208999"/>
            <a:chOff x="0" y="0"/>
            <a:chExt cx="1357495" cy="55045"/>
          </a:xfrm>
        </p:grpSpPr>
        <p:sp>
          <p:nvSpPr>
            <p:cNvPr name="Freeform 20" id="20"/>
            <p:cNvSpPr/>
            <p:nvPr/>
          </p:nvSpPr>
          <p:spPr>
            <a:xfrm flipH="false" flipV="false" rot="0">
              <a:off x="0" y="0"/>
              <a:ext cx="1357495" cy="55045"/>
            </a:xfrm>
            <a:custGeom>
              <a:avLst/>
              <a:gdLst/>
              <a:ahLst/>
              <a:cxnLst/>
              <a:rect r="r" b="b" t="t" l="l"/>
              <a:pathLst>
                <a:path h="55045" w="1357495">
                  <a:moveTo>
                    <a:pt x="0" y="0"/>
                  </a:moveTo>
                  <a:lnTo>
                    <a:pt x="1357495" y="0"/>
                  </a:lnTo>
                  <a:lnTo>
                    <a:pt x="1357495" y="55045"/>
                  </a:lnTo>
                  <a:lnTo>
                    <a:pt x="0" y="55045"/>
                  </a:lnTo>
                  <a:close/>
                </a:path>
              </a:pathLst>
            </a:custGeom>
            <a:solidFill>
              <a:srgbClr val="2E74B6"/>
            </a:solidFill>
          </p:spPr>
        </p:sp>
        <p:sp>
          <p:nvSpPr>
            <p:cNvPr name="TextBox 21" id="21"/>
            <p:cNvSpPr txBox="true"/>
            <p:nvPr/>
          </p:nvSpPr>
          <p:spPr>
            <a:xfrm>
              <a:off x="0" y="-57150"/>
              <a:ext cx="1357495" cy="11219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FE0FF"/>
        </a:solidFill>
      </p:bgPr>
    </p:bg>
    <p:spTree>
      <p:nvGrpSpPr>
        <p:cNvPr id="1" name=""/>
        <p:cNvGrpSpPr/>
        <p:nvPr/>
      </p:nvGrpSpPr>
      <p:grpSpPr>
        <a:xfrm>
          <a:off x="0" y="0"/>
          <a:ext cx="0" cy="0"/>
          <a:chOff x="0" y="0"/>
          <a:chExt cx="0" cy="0"/>
        </a:xfrm>
      </p:grpSpPr>
      <p:sp>
        <p:nvSpPr>
          <p:cNvPr name="Freeform 2" id="2"/>
          <p:cNvSpPr/>
          <p:nvPr/>
        </p:nvSpPr>
        <p:spPr>
          <a:xfrm flipH="false" flipV="false" rot="0">
            <a:off x="2783467" y="1028700"/>
            <a:ext cx="12721066" cy="8096471"/>
          </a:xfrm>
          <a:custGeom>
            <a:avLst/>
            <a:gdLst/>
            <a:ahLst/>
            <a:cxnLst/>
            <a:rect r="r" b="b" t="t" l="l"/>
            <a:pathLst>
              <a:path h="8096471" w="12721066">
                <a:moveTo>
                  <a:pt x="0" y="0"/>
                </a:moveTo>
                <a:lnTo>
                  <a:pt x="12721066" y="0"/>
                </a:lnTo>
                <a:lnTo>
                  <a:pt x="12721066" y="8096471"/>
                </a:lnTo>
                <a:lnTo>
                  <a:pt x="0" y="8096471"/>
                </a:lnTo>
                <a:lnTo>
                  <a:pt x="0" y="0"/>
                </a:lnTo>
                <a:close/>
              </a:path>
            </a:pathLst>
          </a:custGeom>
          <a:blipFill>
            <a:blip r:embed="rId2"/>
            <a:stretch>
              <a:fillRect l="0" t="0" r="0" b="0"/>
            </a:stretch>
          </a:blipFill>
        </p:spPr>
      </p:sp>
      <p:grpSp>
        <p:nvGrpSpPr>
          <p:cNvPr name="Group 3" id="3"/>
          <p:cNvGrpSpPr/>
          <p:nvPr/>
        </p:nvGrpSpPr>
        <p:grpSpPr>
          <a:xfrm rot="-1657338">
            <a:off x="-1716928" y="690465"/>
            <a:ext cx="5154237" cy="180908"/>
            <a:chOff x="0" y="0"/>
            <a:chExt cx="1357495" cy="47647"/>
          </a:xfrm>
        </p:grpSpPr>
        <p:sp>
          <p:nvSpPr>
            <p:cNvPr name="Freeform 4" id="4"/>
            <p:cNvSpPr/>
            <p:nvPr/>
          </p:nvSpPr>
          <p:spPr>
            <a:xfrm flipH="false" flipV="false" rot="0">
              <a:off x="0" y="0"/>
              <a:ext cx="1357495" cy="47647"/>
            </a:xfrm>
            <a:custGeom>
              <a:avLst/>
              <a:gdLst/>
              <a:ahLst/>
              <a:cxnLst/>
              <a:rect r="r" b="b" t="t" l="l"/>
              <a:pathLst>
                <a:path h="47647" w="1357495">
                  <a:moveTo>
                    <a:pt x="0" y="0"/>
                  </a:moveTo>
                  <a:lnTo>
                    <a:pt x="1357495" y="0"/>
                  </a:lnTo>
                  <a:lnTo>
                    <a:pt x="1357495" y="47647"/>
                  </a:lnTo>
                  <a:lnTo>
                    <a:pt x="0" y="47647"/>
                  </a:lnTo>
                  <a:close/>
                </a:path>
              </a:pathLst>
            </a:custGeom>
            <a:solidFill>
              <a:srgbClr val="2D8BBA"/>
            </a:solidFill>
          </p:spPr>
        </p:sp>
        <p:sp>
          <p:nvSpPr>
            <p:cNvPr name="TextBox 5" id="5"/>
            <p:cNvSpPr txBox="true"/>
            <p:nvPr/>
          </p:nvSpPr>
          <p:spPr>
            <a:xfrm>
              <a:off x="0" y="-57150"/>
              <a:ext cx="1357495" cy="10479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657338">
            <a:off x="-1386422" y="1159537"/>
            <a:ext cx="5154237" cy="208999"/>
            <a:chOff x="0" y="0"/>
            <a:chExt cx="1357495" cy="55045"/>
          </a:xfrm>
        </p:grpSpPr>
        <p:sp>
          <p:nvSpPr>
            <p:cNvPr name="Freeform 7" id="7"/>
            <p:cNvSpPr/>
            <p:nvPr/>
          </p:nvSpPr>
          <p:spPr>
            <a:xfrm flipH="false" flipV="false" rot="0">
              <a:off x="0" y="0"/>
              <a:ext cx="1357495" cy="55045"/>
            </a:xfrm>
            <a:custGeom>
              <a:avLst/>
              <a:gdLst/>
              <a:ahLst/>
              <a:cxnLst/>
              <a:rect r="r" b="b" t="t" l="l"/>
              <a:pathLst>
                <a:path h="55045" w="1357495">
                  <a:moveTo>
                    <a:pt x="0" y="0"/>
                  </a:moveTo>
                  <a:lnTo>
                    <a:pt x="1357495" y="0"/>
                  </a:lnTo>
                  <a:lnTo>
                    <a:pt x="1357495" y="55045"/>
                  </a:lnTo>
                  <a:lnTo>
                    <a:pt x="0" y="55045"/>
                  </a:lnTo>
                  <a:close/>
                </a:path>
              </a:pathLst>
            </a:custGeom>
            <a:solidFill>
              <a:srgbClr val="0C2E5E"/>
            </a:solidFill>
          </p:spPr>
        </p:sp>
        <p:sp>
          <p:nvSpPr>
            <p:cNvPr name="TextBox 8" id="8"/>
            <p:cNvSpPr txBox="true"/>
            <p:nvPr/>
          </p:nvSpPr>
          <p:spPr>
            <a:xfrm>
              <a:off x="0" y="-57150"/>
              <a:ext cx="1357495" cy="112195"/>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1657338">
            <a:off x="13874114" y="9316464"/>
            <a:ext cx="5154237" cy="180908"/>
            <a:chOff x="0" y="0"/>
            <a:chExt cx="1357495" cy="47647"/>
          </a:xfrm>
        </p:grpSpPr>
        <p:sp>
          <p:nvSpPr>
            <p:cNvPr name="Freeform 10" id="10"/>
            <p:cNvSpPr/>
            <p:nvPr/>
          </p:nvSpPr>
          <p:spPr>
            <a:xfrm flipH="false" flipV="false" rot="0">
              <a:off x="0" y="0"/>
              <a:ext cx="1357495" cy="47647"/>
            </a:xfrm>
            <a:custGeom>
              <a:avLst/>
              <a:gdLst/>
              <a:ahLst/>
              <a:cxnLst/>
              <a:rect r="r" b="b" t="t" l="l"/>
              <a:pathLst>
                <a:path h="47647" w="1357495">
                  <a:moveTo>
                    <a:pt x="0" y="0"/>
                  </a:moveTo>
                  <a:lnTo>
                    <a:pt x="1357495" y="0"/>
                  </a:lnTo>
                  <a:lnTo>
                    <a:pt x="1357495" y="47647"/>
                  </a:lnTo>
                  <a:lnTo>
                    <a:pt x="0" y="47647"/>
                  </a:lnTo>
                  <a:close/>
                </a:path>
              </a:pathLst>
            </a:custGeom>
            <a:solidFill>
              <a:srgbClr val="2D8BBA"/>
            </a:solidFill>
          </p:spPr>
        </p:sp>
        <p:sp>
          <p:nvSpPr>
            <p:cNvPr name="TextBox 11" id="11"/>
            <p:cNvSpPr txBox="true"/>
            <p:nvPr/>
          </p:nvSpPr>
          <p:spPr>
            <a:xfrm>
              <a:off x="0" y="-57150"/>
              <a:ext cx="1357495" cy="10479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1657338">
            <a:off x="14204620" y="9785537"/>
            <a:ext cx="5154237" cy="208999"/>
            <a:chOff x="0" y="0"/>
            <a:chExt cx="1357495" cy="55045"/>
          </a:xfrm>
        </p:grpSpPr>
        <p:sp>
          <p:nvSpPr>
            <p:cNvPr name="Freeform 13" id="13"/>
            <p:cNvSpPr/>
            <p:nvPr/>
          </p:nvSpPr>
          <p:spPr>
            <a:xfrm flipH="false" flipV="false" rot="0">
              <a:off x="0" y="0"/>
              <a:ext cx="1357495" cy="55045"/>
            </a:xfrm>
            <a:custGeom>
              <a:avLst/>
              <a:gdLst/>
              <a:ahLst/>
              <a:cxnLst/>
              <a:rect r="r" b="b" t="t" l="l"/>
              <a:pathLst>
                <a:path h="55045" w="1357495">
                  <a:moveTo>
                    <a:pt x="0" y="0"/>
                  </a:moveTo>
                  <a:lnTo>
                    <a:pt x="1357495" y="0"/>
                  </a:lnTo>
                  <a:lnTo>
                    <a:pt x="1357495" y="55045"/>
                  </a:lnTo>
                  <a:lnTo>
                    <a:pt x="0" y="55045"/>
                  </a:lnTo>
                  <a:close/>
                </a:path>
              </a:pathLst>
            </a:custGeom>
            <a:solidFill>
              <a:srgbClr val="0C2E5E"/>
            </a:solidFill>
          </p:spPr>
        </p:sp>
        <p:sp>
          <p:nvSpPr>
            <p:cNvPr name="TextBox 14" id="14"/>
            <p:cNvSpPr txBox="true"/>
            <p:nvPr/>
          </p:nvSpPr>
          <p:spPr>
            <a:xfrm>
              <a:off x="0" y="-57150"/>
              <a:ext cx="1357495" cy="112195"/>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290157" y="8056750"/>
            <a:ext cx="5864292" cy="2700338"/>
            <a:chOff x="0" y="0"/>
            <a:chExt cx="1544505" cy="711200"/>
          </a:xfrm>
        </p:grpSpPr>
        <p:sp>
          <p:nvSpPr>
            <p:cNvPr name="Freeform 16" id="16"/>
            <p:cNvSpPr/>
            <p:nvPr/>
          </p:nvSpPr>
          <p:spPr>
            <a:xfrm flipH="false" flipV="false" rot="0">
              <a:off x="0" y="0"/>
              <a:ext cx="1544505" cy="711200"/>
            </a:xfrm>
            <a:custGeom>
              <a:avLst/>
              <a:gdLst/>
              <a:ahLst/>
              <a:cxnLst/>
              <a:rect r="r" b="b" t="t" l="l"/>
              <a:pathLst>
                <a:path h="711200" w="1544505">
                  <a:moveTo>
                    <a:pt x="772252" y="0"/>
                  </a:moveTo>
                  <a:lnTo>
                    <a:pt x="1544505" y="711200"/>
                  </a:lnTo>
                  <a:lnTo>
                    <a:pt x="0" y="711200"/>
                  </a:lnTo>
                  <a:lnTo>
                    <a:pt x="772252" y="0"/>
                  </a:lnTo>
                  <a:close/>
                </a:path>
              </a:pathLst>
            </a:custGeom>
            <a:solidFill>
              <a:srgbClr val="000000">
                <a:alpha val="0"/>
              </a:srgbClr>
            </a:solidFill>
            <a:ln w="57150" cap="sq">
              <a:solidFill>
                <a:srgbClr val="226384"/>
              </a:solidFill>
              <a:prstDash val="solid"/>
              <a:miter/>
            </a:ln>
          </p:spPr>
        </p:sp>
        <p:sp>
          <p:nvSpPr>
            <p:cNvPr name="TextBox 17" id="17"/>
            <p:cNvSpPr txBox="true"/>
            <p:nvPr/>
          </p:nvSpPr>
          <p:spPr>
            <a:xfrm>
              <a:off x="241329" y="273050"/>
              <a:ext cx="1061847" cy="38735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138476" y="8131916"/>
            <a:ext cx="5661010" cy="2700338"/>
            <a:chOff x="0" y="0"/>
            <a:chExt cx="1490966" cy="711200"/>
          </a:xfrm>
        </p:grpSpPr>
        <p:sp>
          <p:nvSpPr>
            <p:cNvPr name="Freeform 19" id="19"/>
            <p:cNvSpPr/>
            <p:nvPr/>
          </p:nvSpPr>
          <p:spPr>
            <a:xfrm flipH="false" flipV="false" rot="0">
              <a:off x="0" y="0"/>
              <a:ext cx="1490966" cy="711200"/>
            </a:xfrm>
            <a:custGeom>
              <a:avLst/>
              <a:gdLst/>
              <a:ahLst/>
              <a:cxnLst/>
              <a:rect r="r" b="b" t="t" l="l"/>
              <a:pathLst>
                <a:path h="711200" w="1490966">
                  <a:moveTo>
                    <a:pt x="745483" y="0"/>
                  </a:moveTo>
                  <a:lnTo>
                    <a:pt x="1490966" y="711200"/>
                  </a:lnTo>
                  <a:lnTo>
                    <a:pt x="0" y="711200"/>
                  </a:lnTo>
                  <a:lnTo>
                    <a:pt x="745483" y="0"/>
                  </a:lnTo>
                  <a:close/>
                </a:path>
              </a:pathLst>
            </a:custGeom>
            <a:solidFill>
              <a:srgbClr val="000000">
                <a:alpha val="0"/>
              </a:srgbClr>
            </a:solidFill>
            <a:ln w="57150" cap="sq">
              <a:solidFill>
                <a:srgbClr val="226384"/>
              </a:solidFill>
              <a:prstDash val="solid"/>
              <a:miter/>
            </a:ln>
          </p:spPr>
        </p:sp>
        <p:sp>
          <p:nvSpPr>
            <p:cNvPr name="TextBox 20" id="20"/>
            <p:cNvSpPr txBox="true"/>
            <p:nvPr/>
          </p:nvSpPr>
          <p:spPr>
            <a:xfrm>
              <a:off x="232963" y="273050"/>
              <a:ext cx="1025039" cy="38735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6651" t="-29311" r="-16835" b="-29093"/>
            </a:stretch>
          </a:blipFill>
        </p:spPr>
      </p:sp>
      <p:sp>
        <p:nvSpPr>
          <p:cNvPr name="Freeform 3" id="3"/>
          <p:cNvSpPr/>
          <p:nvPr/>
        </p:nvSpPr>
        <p:spPr>
          <a:xfrm flipH="false" flipV="false" rot="0">
            <a:off x="6239770" y="1996040"/>
            <a:ext cx="1873443" cy="1873443"/>
          </a:xfrm>
          <a:custGeom>
            <a:avLst/>
            <a:gdLst/>
            <a:ahLst/>
            <a:cxnLst/>
            <a:rect r="r" b="b" t="t" l="l"/>
            <a:pathLst>
              <a:path h="1873443" w="1873443">
                <a:moveTo>
                  <a:pt x="0" y="0"/>
                </a:moveTo>
                <a:lnTo>
                  <a:pt x="1873444" y="0"/>
                </a:lnTo>
                <a:lnTo>
                  <a:pt x="1873444" y="1873444"/>
                </a:lnTo>
                <a:lnTo>
                  <a:pt x="0" y="18734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10800000">
            <a:off x="-1505203" y="-1542751"/>
            <a:ext cx="5864292" cy="2700338"/>
            <a:chOff x="0" y="0"/>
            <a:chExt cx="1544505" cy="711200"/>
          </a:xfrm>
        </p:grpSpPr>
        <p:sp>
          <p:nvSpPr>
            <p:cNvPr name="Freeform 5" id="5"/>
            <p:cNvSpPr/>
            <p:nvPr/>
          </p:nvSpPr>
          <p:spPr>
            <a:xfrm flipH="false" flipV="false" rot="0">
              <a:off x="0" y="0"/>
              <a:ext cx="1544505" cy="711200"/>
            </a:xfrm>
            <a:custGeom>
              <a:avLst/>
              <a:gdLst/>
              <a:ahLst/>
              <a:cxnLst/>
              <a:rect r="r" b="b" t="t" l="l"/>
              <a:pathLst>
                <a:path h="711200" w="1544505">
                  <a:moveTo>
                    <a:pt x="772252" y="0"/>
                  </a:moveTo>
                  <a:lnTo>
                    <a:pt x="1544505" y="711200"/>
                  </a:lnTo>
                  <a:lnTo>
                    <a:pt x="0" y="711200"/>
                  </a:lnTo>
                  <a:lnTo>
                    <a:pt x="772252" y="0"/>
                  </a:lnTo>
                  <a:close/>
                </a:path>
              </a:pathLst>
            </a:custGeom>
            <a:solidFill>
              <a:srgbClr val="000000">
                <a:alpha val="0"/>
              </a:srgbClr>
            </a:solidFill>
            <a:ln w="57150" cap="sq">
              <a:solidFill>
                <a:srgbClr val="FFFFFF"/>
              </a:solidFill>
              <a:prstDash val="solid"/>
              <a:miter/>
            </a:ln>
          </p:spPr>
        </p:sp>
        <p:sp>
          <p:nvSpPr>
            <p:cNvPr name="TextBox 6" id="6"/>
            <p:cNvSpPr txBox="true"/>
            <p:nvPr/>
          </p:nvSpPr>
          <p:spPr>
            <a:xfrm>
              <a:off x="241329" y="273050"/>
              <a:ext cx="1061847" cy="3873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10800000">
            <a:off x="-273773" y="-1671638"/>
            <a:ext cx="5661010" cy="2700338"/>
            <a:chOff x="0" y="0"/>
            <a:chExt cx="1490966" cy="711200"/>
          </a:xfrm>
        </p:grpSpPr>
        <p:sp>
          <p:nvSpPr>
            <p:cNvPr name="Freeform 8" id="8"/>
            <p:cNvSpPr/>
            <p:nvPr/>
          </p:nvSpPr>
          <p:spPr>
            <a:xfrm flipH="false" flipV="false" rot="0">
              <a:off x="0" y="0"/>
              <a:ext cx="1490966" cy="711200"/>
            </a:xfrm>
            <a:custGeom>
              <a:avLst/>
              <a:gdLst/>
              <a:ahLst/>
              <a:cxnLst/>
              <a:rect r="r" b="b" t="t" l="l"/>
              <a:pathLst>
                <a:path h="711200" w="1490966">
                  <a:moveTo>
                    <a:pt x="745483" y="0"/>
                  </a:moveTo>
                  <a:lnTo>
                    <a:pt x="1490966" y="711200"/>
                  </a:lnTo>
                  <a:lnTo>
                    <a:pt x="0" y="711200"/>
                  </a:lnTo>
                  <a:lnTo>
                    <a:pt x="745483" y="0"/>
                  </a:lnTo>
                  <a:close/>
                </a:path>
              </a:pathLst>
            </a:custGeom>
            <a:solidFill>
              <a:srgbClr val="000000">
                <a:alpha val="0"/>
              </a:srgbClr>
            </a:solidFill>
            <a:ln w="57150" cap="sq">
              <a:solidFill>
                <a:srgbClr val="BFE0FF"/>
              </a:solidFill>
              <a:prstDash val="solid"/>
              <a:miter/>
            </a:ln>
          </p:spPr>
        </p:sp>
        <p:sp>
          <p:nvSpPr>
            <p:cNvPr name="TextBox 9" id="9"/>
            <p:cNvSpPr txBox="true"/>
            <p:nvPr/>
          </p:nvSpPr>
          <p:spPr>
            <a:xfrm>
              <a:off x="232963" y="273050"/>
              <a:ext cx="1025039" cy="38735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8808656" y="3667288"/>
            <a:ext cx="8892194" cy="3861084"/>
          </a:xfrm>
          <a:custGeom>
            <a:avLst/>
            <a:gdLst/>
            <a:ahLst/>
            <a:cxnLst/>
            <a:rect r="r" b="b" t="t" l="l"/>
            <a:pathLst>
              <a:path h="3861084" w="8892194">
                <a:moveTo>
                  <a:pt x="0" y="0"/>
                </a:moveTo>
                <a:lnTo>
                  <a:pt x="8892194" y="0"/>
                </a:lnTo>
                <a:lnTo>
                  <a:pt x="8892194" y="3861084"/>
                </a:lnTo>
                <a:lnTo>
                  <a:pt x="0" y="3861084"/>
                </a:lnTo>
                <a:lnTo>
                  <a:pt x="0" y="0"/>
                </a:lnTo>
                <a:close/>
              </a:path>
            </a:pathLst>
          </a:custGeom>
          <a:blipFill>
            <a:blip r:embed="rId5"/>
            <a:stretch>
              <a:fillRect l="0" t="0" r="0" b="0"/>
            </a:stretch>
          </a:blipFill>
        </p:spPr>
      </p:sp>
      <p:sp>
        <p:nvSpPr>
          <p:cNvPr name="TextBox 11" id="11"/>
          <p:cNvSpPr txBox="true"/>
          <p:nvPr/>
        </p:nvSpPr>
        <p:spPr>
          <a:xfrm rot="0">
            <a:off x="1028700" y="1922864"/>
            <a:ext cx="5849221" cy="1111395"/>
          </a:xfrm>
          <a:prstGeom prst="rect">
            <a:avLst/>
          </a:prstGeom>
        </p:spPr>
        <p:txBody>
          <a:bodyPr anchor="t" rtlCol="false" tIns="0" lIns="0" bIns="0" rIns="0">
            <a:spAutoFit/>
          </a:bodyPr>
          <a:lstStyle/>
          <a:p>
            <a:pPr>
              <a:lnSpc>
                <a:spcPts val="9092"/>
              </a:lnSpc>
              <a:spcBef>
                <a:spcPct val="0"/>
              </a:spcBef>
            </a:pPr>
            <a:r>
              <a:rPr lang="en-US" sz="6494">
                <a:solidFill>
                  <a:srgbClr val="6CCEE8"/>
                </a:solidFill>
                <a:latin typeface="League Spartan"/>
              </a:rPr>
              <a:t>PREDICATE</a:t>
            </a:r>
          </a:p>
        </p:txBody>
      </p:sp>
      <p:sp>
        <p:nvSpPr>
          <p:cNvPr name="TextBox 12" id="12"/>
          <p:cNvSpPr txBox="true"/>
          <p:nvPr/>
        </p:nvSpPr>
        <p:spPr>
          <a:xfrm rot="0">
            <a:off x="1028700" y="2681863"/>
            <a:ext cx="6245557" cy="1187620"/>
          </a:xfrm>
          <a:prstGeom prst="rect">
            <a:avLst/>
          </a:prstGeom>
        </p:spPr>
        <p:txBody>
          <a:bodyPr anchor="t" rtlCol="false" tIns="0" lIns="0" bIns="0" rIns="0">
            <a:spAutoFit/>
          </a:bodyPr>
          <a:lstStyle/>
          <a:p>
            <a:pPr>
              <a:lnSpc>
                <a:spcPts val="9615"/>
              </a:lnSpc>
              <a:spcBef>
                <a:spcPct val="0"/>
              </a:spcBef>
            </a:pPr>
            <a:r>
              <a:rPr lang="en-US" sz="6868">
                <a:solidFill>
                  <a:srgbClr val="FFFFFF"/>
                </a:solidFill>
                <a:latin typeface="Aileron Bold"/>
              </a:rPr>
              <a:t>RESULT</a:t>
            </a:r>
          </a:p>
        </p:txBody>
      </p:sp>
      <p:sp>
        <p:nvSpPr>
          <p:cNvPr name="TextBox 13" id="13"/>
          <p:cNvSpPr txBox="true"/>
          <p:nvPr/>
        </p:nvSpPr>
        <p:spPr>
          <a:xfrm rot="0">
            <a:off x="1028700" y="5298234"/>
            <a:ext cx="7155685" cy="1406525"/>
          </a:xfrm>
          <a:prstGeom prst="rect">
            <a:avLst/>
          </a:prstGeom>
        </p:spPr>
        <p:txBody>
          <a:bodyPr anchor="t" rtlCol="false" tIns="0" lIns="0" bIns="0" rIns="0">
            <a:spAutoFit/>
          </a:bodyPr>
          <a:lstStyle/>
          <a:p>
            <a:pPr algn="just">
              <a:lnSpc>
                <a:spcPts val="2800"/>
              </a:lnSpc>
              <a:spcBef>
                <a:spcPct val="0"/>
              </a:spcBef>
            </a:pPr>
            <a:r>
              <a:rPr lang="en-US" sz="2000">
                <a:solidFill>
                  <a:srgbClr val="FFFFFF"/>
                </a:solidFill>
                <a:latin typeface="Aileron"/>
              </a:rPr>
              <a:t>Using fixed hyperparameter values, each configuration is used five times for 10,000 steps to train the networks. The weight decay is set to 0.00004, the learning rate is set to 0.0001, and the dataset split is divided into 32 batches.</a:t>
            </a:r>
          </a:p>
        </p:txBody>
      </p:sp>
      <p:grpSp>
        <p:nvGrpSpPr>
          <p:cNvPr name="Group 14" id="14"/>
          <p:cNvGrpSpPr/>
          <p:nvPr/>
        </p:nvGrpSpPr>
        <p:grpSpPr>
          <a:xfrm rot="0">
            <a:off x="7215539" y="8776097"/>
            <a:ext cx="5864292" cy="2700338"/>
            <a:chOff x="0" y="0"/>
            <a:chExt cx="1544505" cy="711200"/>
          </a:xfrm>
        </p:grpSpPr>
        <p:sp>
          <p:nvSpPr>
            <p:cNvPr name="Freeform 15" id="15"/>
            <p:cNvSpPr/>
            <p:nvPr/>
          </p:nvSpPr>
          <p:spPr>
            <a:xfrm flipH="false" flipV="false" rot="0">
              <a:off x="0" y="0"/>
              <a:ext cx="1544505" cy="711200"/>
            </a:xfrm>
            <a:custGeom>
              <a:avLst/>
              <a:gdLst/>
              <a:ahLst/>
              <a:cxnLst/>
              <a:rect r="r" b="b" t="t" l="l"/>
              <a:pathLst>
                <a:path h="711200" w="1544505">
                  <a:moveTo>
                    <a:pt x="772252" y="0"/>
                  </a:moveTo>
                  <a:lnTo>
                    <a:pt x="1544505" y="711200"/>
                  </a:lnTo>
                  <a:lnTo>
                    <a:pt x="0" y="711200"/>
                  </a:lnTo>
                  <a:lnTo>
                    <a:pt x="772252" y="0"/>
                  </a:lnTo>
                  <a:close/>
                </a:path>
              </a:pathLst>
            </a:custGeom>
            <a:solidFill>
              <a:srgbClr val="000000">
                <a:alpha val="0"/>
              </a:srgbClr>
            </a:solidFill>
            <a:ln w="57150" cap="sq">
              <a:solidFill>
                <a:srgbClr val="FFFFFF"/>
              </a:solidFill>
              <a:prstDash val="solid"/>
              <a:miter/>
            </a:ln>
          </p:spPr>
        </p:sp>
        <p:sp>
          <p:nvSpPr>
            <p:cNvPr name="TextBox 16" id="16"/>
            <p:cNvSpPr txBox="true"/>
            <p:nvPr/>
          </p:nvSpPr>
          <p:spPr>
            <a:xfrm>
              <a:off x="241329" y="273050"/>
              <a:ext cx="1061847" cy="3873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657791" y="8776097"/>
            <a:ext cx="5661010" cy="2700338"/>
            <a:chOff x="0" y="0"/>
            <a:chExt cx="1490966" cy="711200"/>
          </a:xfrm>
        </p:grpSpPr>
        <p:sp>
          <p:nvSpPr>
            <p:cNvPr name="Freeform 18" id="18"/>
            <p:cNvSpPr/>
            <p:nvPr/>
          </p:nvSpPr>
          <p:spPr>
            <a:xfrm flipH="false" flipV="false" rot="0">
              <a:off x="0" y="0"/>
              <a:ext cx="1490966" cy="711200"/>
            </a:xfrm>
            <a:custGeom>
              <a:avLst/>
              <a:gdLst/>
              <a:ahLst/>
              <a:cxnLst/>
              <a:rect r="r" b="b" t="t" l="l"/>
              <a:pathLst>
                <a:path h="711200" w="1490966">
                  <a:moveTo>
                    <a:pt x="745483" y="0"/>
                  </a:moveTo>
                  <a:lnTo>
                    <a:pt x="1490966" y="711200"/>
                  </a:lnTo>
                  <a:lnTo>
                    <a:pt x="0" y="711200"/>
                  </a:lnTo>
                  <a:lnTo>
                    <a:pt x="745483" y="0"/>
                  </a:lnTo>
                  <a:close/>
                </a:path>
              </a:pathLst>
            </a:custGeom>
            <a:solidFill>
              <a:srgbClr val="000000">
                <a:alpha val="0"/>
              </a:srgbClr>
            </a:solidFill>
            <a:ln w="57150" cap="sq">
              <a:solidFill>
                <a:srgbClr val="BFE0FF"/>
              </a:solidFill>
              <a:prstDash val="solid"/>
              <a:miter/>
            </a:ln>
          </p:spPr>
        </p:sp>
        <p:sp>
          <p:nvSpPr>
            <p:cNvPr name="TextBox 19" id="19"/>
            <p:cNvSpPr txBox="true"/>
            <p:nvPr/>
          </p:nvSpPr>
          <p:spPr>
            <a:xfrm>
              <a:off x="232963" y="273050"/>
              <a:ext cx="1025039" cy="38735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5306850" y="-1671637"/>
            <a:ext cx="5864292" cy="2700338"/>
            <a:chOff x="0" y="0"/>
            <a:chExt cx="1544505" cy="711200"/>
          </a:xfrm>
        </p:grpSpPr>
        <p:sp>
          <p:nvSpPr>
            <p:cNvPr name="Freeform 21" id="21"/>
            <p:cNvSpPr/>
            <p:nvPr/>
          </p:nvSpPr>
          <p:spPr>
            <a:xfrm flipH="false" flipV="false" rot="0">
              <a:off x="0" y="0"/>
              <a:ext cx="1544505" cy="711200"/>
            </a:xfrm>
            <a:custGeom>
              <a:avLst/>
              <a:gdLst/>
              <a:ahLst/>
              <a:cxnLst/>
              <a:rect r="r" b="b" t="t" l="l"/>
              <a:pathLst>
                <a:path h="711200" w="1544505">
                  <a:moveTo>
                    <a:pt x="772252" y="0"/>
                  </a:moveTo>
                  <a:lnTo>
                    <a:pt x="1544505" y="711200"/>
                  </a:lnTo>
                  <a:lnTo>
                    <a:pt x="0" y="711200"/>
                  </a:lnTo>
                  <a:lnTo>
                    <a:pt x="772252" y="0"/>
                  </a:lnTo>
                  <a:close/>
                </a:path>
              </a:pathLst>
            </a:custGeom>
            <a:solidFill>
              <a:srgbClr val="000000">
                <a:alpha val="0"/>
              </a:srgbClr>
            </a:solidFill>
            <a:ln w="57150" cap="sq">
              <a:solidFill>
                <a:srgbClr val="FFFFFF"/>
              </a:solidFill>
              <a:prstDash val="solid"/>
              <a:miter/>
            </a:ln>
          </p:spPr>
        </p:sp>
        <p:sp>
          <p:nvSpPr>
            <p:cNvPr name="TextBox 22" id="22"/>
            <p:cNvSpPr txBox="true"/>
            <p:nvPr/>
          </p:nvSpPr>
          <p:spPr>
            <a:xfrm>
              <a:off x="241329" y="273050"/>
              <a:ext cx="1061847" cy="38735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4230557" y="-1350169"/>
            <a:ext cx="5661010" cy="2700338"/>
            <a:chOff x="0" y="0"/>
            <a:chExt cx="1490966" cy="711200"/>
          </a:xfrm>
        </p:grpSpPr>
        <p:sp>
          <p:nvSpPr>
            <p:cNvPr name="Freeform 24" id="24"/>
            <p:cNvSpPr/>
            <p:nvPr/>
          </p:nvSpPr>
          <p:spPr>
            <a:xfrm flipH="false" flipV="false" rot="0">
              <a:off x="0" y="0"/>
              <a:ext cx="1490966" cy="711200"/>
            </a:xfrm>
            <a:custGeom>
              <a:avLst/>
              <a:gdLst/>
              <a:ahLst/>
              <a:cxnLst/>
              <a:rect r="r" b="b" t="t" l="l"/>
              <a:pathLst>
                <a:path h="711200" w="1490966">
                  <a:moveTo>
                    <a:pt x="745483" y="0"/>
                  </a:moveTo>
                  <a:lnTo>
                    <a:pt x="1490966" y="711200"/>
                  </a:lnTo>
                  <a:lnTo>
                    <a:pt x="0" y="711200"/>
                  </a:lnTo>
                  <a:lnTo>
                    <a:pt x="745483" y="0"/>
                  </a:lnTo>
                  <a:close/>
                </a:path>
              </a:pathLst>
            </a:custGeom>
            <a:solidFill>
              <a:srgbClr val="000000">
                <a:alpha val="0"/>
              </a:srgbClr>
            </a:solidFill>
            <a:ln w="57150" cap="sq">
              <a:solidFill>
                <a:srgbClr val="BFE0FF"/>
              </a:solidFill>
              <a:prstDash val="solid"/>
              <a:miter/>
            </a:ln>
          </p:spPr>
        </p:sp>
        <p:sp>
          <p:nvSpPr>
            <p:cNvPr name="TextBox 25" id="25"/>
            <p:cNvSpPr txBox="true"/>
            <p:nvPr/>
          </p:nvSpPr>
          <p:spPr>
            <a:xfrm>
              <a:off x="232963" y="273050"/>
              <a:ext cx="1025039" cy="38735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10646" t="0" r="-10646" b="0"/>
            </a:stretch>
          </a:blipFill>
        </p:spPr>
      </p:sp>
      <p:sp>
        <p:nvSpPr>
          <p:cNvPr name="Freeform 3" id="3"/>
          <p:cNvSpPr/>
          <p:nvPr/>
        </p:nvSpPr>
        <p:spPr>
          <a:xfrm flipH="false" flipV="false" rot="0">
            <a:off x="6914404" y="3382257"/>
            <a:ext cx="1782162" cy="2066275"/>
          </a:xfrm>
          <a:custGeom>
            <a:avLst/>
            <a:gdLst/>
            <a:ahLst/>
            <a:cxnLst/>
            <a:rect r="r" b="b" t="t" l="l"/>
            <a:pathLst>
              <a:path h="2066275" w="1782162">
                <a:moveTo>
                  <a:pt x="0" y="0"/>
                </a:moveTo>
                <a:lnTo>
                  <a:pt x="1782162" y="0"/>
                </a:lnTo>
                <a:lnTo>
                  <a:pt x="1782162" y="2066275"/>
                </a:lnTo>
                <a:lnTo>
                  <a:pt x="0" y="20662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8643739" y="122887"/>
            <a:ext cx="12536527" cy="4292507"/>
            <a:chOff x="0" y="0"/>
            <a:chExt cx="6350000" cy="2174240"/>
          </a:xfrm>
        </p:grpSpPr>
        <p:sp>
          <p:nvSpPr>
            <p:cNvPr name="Freeform 5" id="5"/>
            <p:cNvSpPr/>
            <p:nvPr/>
          </p:nvSpPr>
          <p:spPr>
            <a:xfrm flipH="false" flipV="false" rot="0">
              <a:off x="0" y="0"/>
              <a:ext cx="6350000" cy="2174240"/>
            </a:xfrm>
            <a:custGeom>
              <a:avLst/>
              <a:gdLst/>
              <a:ahLst/>
              <a:cxnLst/>
              <a:rect r="r" b="b" t="t" l="l"/>
              <a:pathLst>
                <a:path h="2174240" w="6350000">
                  <a:moveTo>
                    <a:pt x="6350000" y="0"/>
                  </a:moveTo>
                  <a:lnTo>
                    <a:pt x="6350000" y="2174240"/>
                  </a:lnTo>
                  <a:lnTo>
                    <a:pt x="647700" y="2174240"/>
                  </a:lnTo>
                  <a:lnTo>
                    <a:pt x="0" y="0"/>
                  </a:lnTo>
                  <a:close/>
                </a:path>
              </a:pathLst>
            </a:custGeom>
            <a:blipFill>
              <a:blip r:embed="rId5"/>
              <a:stretch>
                <a:fillRect l="0" t="-47382" r="0" b="-47382"/>
              </a:stretch>
            </a:blipFill>
          </p:spPr>
        </p:sp>
      </p:grpSp>
      <p:grpSp>
        <p:nvGrpSpPr>
          <p:cNvPr name="Group 6" id="6"/>
          <p:cNvGrpSpPr>
            <a:grpSpLocks noChangeAspect="true"/>
          </p:cNvGrpSpPr>
          <p:nvPr/>
        </p:nvGrpSpPr>
        <p:grpSpPr>
          <a:xfrm rot="0">
            <a:off x="8955990" y="1112080"/>
            <a:ext cx="10901912" cy="3732815"/>
            <a:chOff x="0" y="0"/>
            <a:chExt cx="6350000" cy="2174240"/>
          </a:xfrm>
        </p:grpSpPr>
        <p:sp>
          <p:nvSpPr>
            <p:cNvPr name="Freeform 7" id="7"/>
            <p:cNvSpPr/>
            <p:nvPr/>
          </p:nvSpPr>
          <p:spPr>
            <a:xfrm flipH="false" flipV="false" rot="0">
              <a:off x="0" y="0"/>
              <a:ext cx="6350000" cy="2174240"/>
            </a:xfrm>
            <a:custGeom>
              <a:avLst/>
              <a:gdLst/>
              <a:ahLst/>
              <a:cxnLst/>
              <a:rect r="r" b="b" t="t" l="l"/>
              <a:pathLst>
                <a:path h="2174240" w="6350000">
                  <a:moveTo>
                    <a:pt x="6350000" y="0"/>
                  </a:moveTo>
                  <a:lnTo>
                    <a:pt x="6350000" y="2174240"/>
                  </a:lnTo>
                  <a:lnTo>
                    <a:pt x="647700" y="2174240"/>
                  </a:lnTo>
                  <a:lnTo>
                    <a:pt x="0" y="0"/>
                  </a:lnTo>
                  <a:close/>
                </a:path>
              </a:pathLst>
            </a:custGeom>
            <a:blipFill>
              <a:blip r:embed="rId6"/>
              <a:stretch>
                <a:fillRect l="0" t="-94764" r="0" b="0"/>
              </a:stretch>
            </a:blipFill>
          </p:spPr>
        </p:sp>
      </p:grpSp>
      <p:sp>
        <p:nvSpPr>
          <p:cNvPr name="TextBox 8" id="8"/>
          <p:cNvSpPr txBox="true"/>
          <p:nvPr/>
        </p:nvSpPr>
        <p:spPr>
          <a:xfrm rot="0">
            <a:off x="1540881" y="3490616"/>
            <a:ext cx="5373523" cy="927717"/>
          </a:xfrm>
          <a:prstGeom prst="rect">
            <a:avLst/>
          </a:prstGeom>
        </p:spPr>
        <p:txBody>
          <a:bodyPr anchor="t" rtlCol="false" tIns="0" lIns="0" bIns="0" rIns="0">
            <a:spAutoFit/>
          </a:bodyPr>
          <a:lstStyle/>
          <a:p>
            <a:pPr>
              <a:lnSpc>
                <a:spcPts val="7665"/>
              </a:lnSpc>
              <a:spcBef>
                <a:spcPct val="0"/>
              </a:spcBef>
            </a:pPr>
            <a:r>
              <a:rPr lang="en-US" sz="5475">
                <a:solidFill>
                  <a:srgbClr val="2E74B6"/>
                </a:solidFill>
                <a:latin typeface="League Spartan"/>
              </a:rPr>
              <a:t>CONCLUDING</a:t>
            </a:r>
          </a:p>
        </p:txBody>
      </p:sp>
      <p:sp>
        <p:nvSpPr>
          <p:cNvPr name="TextBox 9" id="9"/>
          <p:cNvSpPr txBox="true"/>
          <p:nvPr/>
        </p:nvSpPr>
        <p:spPr>
          <a:xfrm rot="0">
            <a:off x="3004396" y="5826479"/>
            <a:ext cx="8363858" cy="2047892"/>
          </a:xfrm>
          <a:prstGeom prst="rect">
            <a:avLst/>
          </a:prstGeom>
        </p:spPr>
        <p:txBody>
          <a:bodyPr anchor="t" rtlCol="false" tIns="0" lIns="0" bIns="0" rIns="0">
            <a:spAutoFit/>
          </a:bodyPr>
          <a:lstStyle/>
          <a:p>
            <a:pPr algn="just">
              <a:lnSpc>
                <a:spcPts val="3272"/>
              </a:lnSpc>
              <a:spcBef>
                <a:spcPct val="0"/>
              </a:spcBef>
            </a:pPr>
            <a:r>
              <a:rPr lang="en-US" sz="2337">
                <a:solidFill>
                  <a:srgbClr val="0C2E5E"/>
                </a:solidFill>
                <a:latin typeface="Aileron"/>
              </a:rPr>
              <a:t>To improve accuracy, the study suggests considering larger, more robust pre-trained convolutional neural networks, like ResNet. Additionally, it recommends training the lower layers of the network on grayscale images for a fair comparison between color and grayscale spectrograms.</a:t>
            </a:r>
          </a:p>
        </p:txBody>
      </p:sp>
      <p:sp>
        <p:nvSpPr>
          <p:cNvPr name="TextBox 10" id="10"/>
          <p:cNvSpPr txBox="true"/>
          <p:nvPr/>
        </p:nvSpPr>
        <p:spPr>
          <a:xfrm rot="0">
            <a:off x="1540881" y="4127583"/>
            <a:ext cx="5238718" cy="995680"/>
          </a:xfrm>
          <a:prstGeom prst="rect">
            <a:avLst/>
          </a:prstGeom>
        </p:spPr>
        <p:txBody>
          <a:bodyPr anchor="t" rtlCol="false" tIns="0" lIns="0" bIns="0" rIns="0">
            <a:spAutoFit/>
          </a:bodyPr>
          <a:lstStyle/>
          <a:p>
            <a:pPr algn="just">
              <a:lnSpc>
                <a:spcPts val="8119"/>
              </a:lnSpc>
              <a:spcBef>
                <a:spcPct val="0"/>
              </a:spcBef>
            </a:pPr>
            <a:r>
              <a:rPr lang="en-US" sz="5799">
                <a:solidFill>
                  <a:srgbClr val="0C2E5E"/>
                </a:solidFill>
                <a:latin typeface="Aileron Bold"/>
              </a:rPr>
              <a:t>STATEMENT</a:t>
            </a:r>
          </a:p>
        </p:txBody>
      </p:sp>
      <p:grpSp>
        <p:nvGrpSpPr>
          <p:cNvPr name="Group 11" id="11"/>
          <p:cNvGrpSpPr/>
          <p:nvPr/>
        </p:nvGrpSpPr>
        <p:grpSpPr>
          <a:xfrm rot="-1342433">
            <a:off x="-3242875" y="1175641"/>
            <a:ext cx="5154237" cy="208999"/>
            <a:chOff x="0" y="0"/>
            <a:chExt cx="1357495" cy="55045"/>
          </a:xfrm>
        </p:grpSpPr>
        <p:sp>
          <p:nvSpPr>
            <p:cNvPr name="Freeform 12" id="12"/>
            <p:cNvSpPr/>
            <p:nvPr/>
          </p:nvSpPr>
          <p:spPr>
            <a:xfrm flipH="false" flipV="false" rot="0">
              <a:off x="0" y="0"/>
              <a:ext cx="1357495" cy="55045"/>
            </a:xfrm>
            <a:custGeom>
              <a:avLst/>
              <a:gdLst/>
              <a:ahLst/>
              <a:cxnLst/>
              <a:rect r="r" b="b" t="t" l="l"/>
              <a:pathLst>
                <a:path h="55045" w="1357495">
                  <a:moveTo>
                    <a:pt x="0" y="0"/>
                  </a:moveTo>
                  <a:lnTo>
                    <a:pt x="1357495" y="0"/>
                  </a:lnTo>
                  <a:lnTo>
                    <a:pt x="1357495" y="55045"/>
                  </a:lnTo>
                  <a:lnTo>
                    <a:pt x="0" y="55045"/>
                  </a:lnTo>
                  <a:close/>
                </a:path>
              </a:pathLst>
            </a:custGeom>
            <a:solidFill>
              <a:srgbClr val="0C2E5E"/>
            </a:solidFill>
          </p:spPr>
        </p:sp>
        <p:sp>
          <p:nvSpPr>
            <p:cNvPr name="TextBox 13" id="13"/>
            <p:cNvSpPr txBox="true"/>
            <p:nvPr/>
          </p:nvSpPr>
          <p:spPr>
            <a:xfrm>
              <a:off x="0" y="-57150"/>
              <a:ext cx="1357495" cy="11219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1342433">
            <a:off x="2541605" y="10688611"/>
            <a:ext cx="5154237" cy="208999"/>
            <a:chOff x="0" y="0"/>
            <a:chExt cx="1357495" cy="55045"/>
          </a:xfrm>
        </p:grpSpPr>
        <p:sp>
          <p:nvSpPr>
            <p:cNvPr name="Freeform 15" id="15"/>
            <p:cNvSpPr/>
            <p:nvPr/>
          </p:nvSpPr>
          <p:spPr>
            <a:xfrm flipH="false" flipV="false" rot="0">
              <a:off x="0" y="0"/>
              <a:ext cx="1357495" cy="55045"/>
            </a:xfrm>
            <a:custGeom>
              <a:avLst/>
              <a:gdLst/>
              <a:ahLst/>
              <a:cxnLst/>
              <a:rect r="r" b="b" t="t" l="l"/>
              <a:pathLst>
                <a:path h="55045" w="1357495">
                  <a:moveTo>
                    <a:pt x="0" y="0"/>
                  </a:moveTo>
                  <a:lnTo>
                    <a:pt x="1357495" y="0"/>
                  </a:lnTo>
                  <a:lnTo>
                    <a:pt x="1357495" y="55045"/>
                  </a:lnTo>
                  <a:lnTo>
                    <a:pt x="0" y="55045"/>
                  </a:lnTo>
                  <a:close/>
                </a:path>
              </a:pathLst>
            </a:custGeom>
            <a:solidFill>
              <a:srgbClr val="0C2E5E"/>
            </a:solidFill>
          </p:spPr>
        </p:sp>
        <p:sp>
          <p:nvSpPr>
            <p:cNvPr name="TextBox 16" id="16"/>
            <p:cNvSpPr txBox="true"/>
            <p:nvPr/>
          </p:nvSpPr>
          <p:spPr>
            <a:xfrm>
              <a:off x="0" y="-57150"/>
              <a:ext cx="1357495" cy="112195"/>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1342433">
            <a:off x="-3997137" y="1969485"/>
            <a:ext cx="5154237" cy="208999"/>
            <a:chOff x="0" y="0"/>
            <a:chExt cx="1357495" cy="55045"/>
          </a:xfrm>
        </p:grpSpPr>
        <p:sp>
          <p:nvSpPr>
            <p:cNvPr name="Freeform 18" id="18"/>
            <p:cNvSpPr/>
            <p:nvPr/>
          </p:nvSpPr>
          <p:spPr>
            <a:xfrm flipH="false" flipV="false" rot="0">
              <a:off x="0" y="0"/>
              <a:ext cx="1357495" cy="55045"/>
            </a:xfrm>
            <a:custGeom>
              <a:avLst/>
              <a:gdLst/>
              <a:ahLst/>
              <a:cxnLst/>
              <a:rect r="r" b="b" t="t" l="l"/>
              <a:pathLst>
                <a:path h="55045" w="1357495">
                  <a:moveTo>
                    <a:pt x="0" y="0"/>
                  </a:moveTo>
                  <a:lnTo>
                    <a:pt x="1357495" y="0"/>
                  </a:lnTo>
                  <a:lnTo>
                    <a:pt x="1357495" y="55045"/>
                  </a:lnTo>
                  <a:lnTo>
                    <a:pt x="0" y="55045"/>
                  </a:lnTo>
                  <a:close/>
                </a:path>
              </a:pathLst>
            </a:custGeom>
            <a:solidFill>
              <a:srgbClr val="2E74B6"/>
            </a:solidFill>
          </p:spPr>
        </p:sp>
        <p:sp>
          <p:nvSpPr>
            <p:cNvPr name="TextBox 19" id="19"/>
            <p:cNvSpPr txBox="true"/>
            <p:nvPr/>
          </p:nvSpPr>
          <p:spPr>
            <a:xfrm>
              <a:off x="0" y="-57150"/>
              <a:ext cx="1357495" cy="112195"/>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1342433">
            <a:off x="3643731" y="10688611"/>
            <a:ext cx="5154237" cy="208999"/>
            <a:chOff x="0" y="0"/>
            <a:chExt cx="1357495" cy="55045"/>
          </a:xfrm>
        </p:grpSpPr>
        <p:sp>
          <p:nvSpPr>
            <p:cNvPr name="Freeform 21" id="21"/>
            <p:cNvSpPr/>
            <p:nvPr/>
          </p:nvSpPr>
          <p:spPr>
            <a:xfrm flipH="false" flipV="false" rot="0">
              <a:off x="0" y="0"/>
              <a:ext cx="1357495" cy="55045"/>
            </a:xfrm>
            <a:custGeom>
              <a:avLst/>
              <a:gdLst/>
              <a:ahLst/>
              <a:cxnLst/>
              <a:rect r="r" b="b" t="t" l="l"/>
              <a:pathLst>
                <a:path h="55045" w="1357495">
                  <a:moveTo>
                    <a:pt x="0" y="0"/>
                  </a:moveTo>
                  <a:lnTo>
                    <a:pt x="1357495" y="0"/>
                  </a:lnTo>
                  <a:lnTo>
                    <a:pt x="1357495" y="55045"/>
                  </a:lnTo>
                  <a:lnTo>
                    <a:pt x="0" y="55045"/>
                  </a:lnTo>
                  <a:close/>
                </a:path>
              </a:pathLst>
            </a:custGeom>
            <a:solidFill>
              <a:srgbClr val="2E74B6"/>
            </a:solidFill>
          </p:spPr>
        </p:sp>
        <p:sp>
          <p:nvSpPr>
            <p:cNvPr name="TextBox 22" id="22"/>
            <p:cNvSpPr txBox="true"/>
            <p:nvPr/>
          </p:nvSpPr>
          <p:spPr>
            <a:xfrm>
              <a:off x="0" y="-57150"/>
              <a:ext cx="1357495" cy="11219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DAFynsUkVwY</dc:identifier>
  <dcterms:modified xsi:type="dcterms:W3CDTF">2011-08-01T06:04:30Z</dcterms:modified>
  <cp:revision>1</cp:revision>
  <dc:title>Navy Modern Research Presentation</dc:title>
</cp:coreProperties>
</file>